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9"/>
  </p:notesMasterIdLst>
  <p:sldIdLst>
    <p:sldId id="256" r:id="rId3"/>
    <p:sldId id="257" r:id="rId4"/>
    <p:sldId id="258" r:id="rId5"/>
    <p:sldId id="259" r:id="rId6"/>
    <p:sldId id="260" r:id="rId7"/>
    <p:sldId id="261" r:id="rId8"/>
    <p:sldId id="262" r:id="rId9"/>
    <p:sldId id="267" r:id="rId10"/>
    <p:sldId id="263" r:id="rId11"/>
    <p:sldId id="264" r:id="rId12"/>
    <p:sldId id="312" r:id="rId13"/>
    <p:sldId id="321" r:id="rId14"/>
    <p:sldId id="313" r:id="rId15"/>
    <p:sldId id="269" r:id="rId16"/>
    <p:sldId id="268" r:id="rId17"/>
    <p:sldId id="266" r:id="rId18"/>
    <p:sldId id="336" r:id="rId19"/>
    <p:sldId id="265" r:id="rId20"/>
    <p:sldId id="314" r:id="rId21"/>
    <p:sldId id="270" r:id="rId22"/>
    <p:sldId id="320" r:id="rId23"/>
    <p:sldId id="319" r:id="rId24"/>
    <p:sldId id="322" r:id="rId25"/>
    <p:sldId id="323" r:id="rId26"/>
    <p:sldId id="326" r:id="rId27"/>
    <p:sldId id="327" r:id="rId28"/>
    <p:sldId id="328" r:id="rId29"/>
    <p:sldId id="329" r:id="rId30"/>
    <p:sldId id="330" r:id="rId31"/>
    <p:sldId id="331" r:id="rId32"/>
    <p:sldId id="332" r:id="rId33"/>
    <p:sldId id="333" r:id="rId34"/>
    <p:sldId id="334" r:id="rId35"/>
    <p:sldId id="337" r:id="rId36"/>
    <p:sldId id="338" r:id="rId37"/>
    <p:sldId id="335" r:id="rId38"/>
  </p:sldIdLst>
  <p:sldSz cx="9144000" cy="5143500" type="screen16x9"/>
  <p:notesSz cx="6858000" cy="9144000"/>
  <p:embeddedFontLst>
    <p:embeddedFont>
      <p:font typeface="Anaheim" panose="02000503000000000000" pitchFamily="2" charset="77"/>
      <p:regular r:id="rId40"/>
      <p:bold r:id="rId41"/>
      <p:italic r:id="rId42"/>
      <p:boldItalic r:id="rId43"/>
    </p:embeddedFont>
    <p:embeddedFont>
      <p:font typeface="Arvo" panose="02000000000000000000" pitchFamily="2" charset="77"/>
      <p:regular r:id="rId44"/>
      <p:bold r:id="rId45"/>
      <p:italic r:id="rId46"/>
      <p:boldItalic r:id="rId47"/>
    </p:embeddedFont>
    <p:embeddedFont>
      <p:font typeface="Barlow" pitchFamily="2" charset="77"/>
      <p:regular r:id="rId48"/>
      <p:bold r:id="rId49"/>
      <p:italic r:id="rId50"/>
      <p:boldItalic r:id="rId51"/>
    </p:embeddedFont>
    <p:embeddedFont>
      <p:font typeface="Barlow Medium" pitchFamily="2" charset="77"/>
      <p:regular r:id="rId52"/>
      <p:bold r:id="rId53"/>
      <p:italic r:id="rId54"/>
      <p:boldItalic r:id="rId55"/>
    </p:embeddedFont>
    <p:embeddedFont>
      <p:font typeface="Crimson Text" pitchFamily="2" charset="0"/>
      <p:regular r:id="rId56"/>
      <p:bold r:id="rId57"/>
      <p:italic r:id="rId58"/>
      <p:boldItalic r:id="rId59"/>
    </p:embeddedFont>
    <p:embeddedFont>
      <p:font typeface="Lalezar" pitchFamily="2" charset="-78"/>
      <p:regular r:id="rId60"/>
    </p:embeddedFont>
    <p:embeddedFont>
      <p:font typeface="Nova Flat" panose="020C0504020404060204" pitchFamily="34" charset="77"/>
      <p:regular r:id="rId61"/>
    </p:embeddedFont>
    <p:embeddedFont>
      <p:font typeface="Overpass Mono" panose="020B0009030203020204" pitchFamily="49" charset="77"/>
      <p:regular r:id="rId62"/>
      <p:bold r:id="rId63"/>
      <p:italic r:id="rId64"/>
      <p:boldItalic r:id="rId65"/>
    </p:embeddedFont>
    <p:embeddedFont>
      <p:font typeface="Proxima Nova" panose="02000506030000020004" pitchFamily="2" charset="0"/>
      <p:regular r:id="rId66"/>
      <p:bold r:id="rId67"/>
      <p:italic r:id="rId68"/>
      <p:boldItalic r:id="rId69"/>
    </p:embeddedFont>
    <p:embeddedFont>
      <p:font typeface="Proxima Nova Semibold" panose="02000506030000020004" pitchFamily="2" charset="0"/>
      <p:regular r:id="rId70"/>
      <p:bold r:id="rId71"/>
      <p:italic r:id="rId72"/>
      <p:boldItalic r:id="rId73"/>
    </p:embeddedFont>
    <p:embeddedFont>
      <p:font typeface="Vidaloka" panose="02000504000000020004" pitchFamily="2"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4FA744-69A4-4869-B629-483BC314D7BF}">
  <a:tblStyle styleId="{A54FA744-69A4-4869-B629-483BC314D7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5"/>
    <p:restoredTop sz="94694"/>
  </p:normalViewPr>
  <p:slideViewPr>
    <p:cSldViewPr snapToGrid="0">
      <p:cViewPr varScale="1">
        <p:scale>
          <a:sx n="156" d="100"/>
          <a:sy n="156" d="100"/>
        </p:scale>
        <p:origin x="10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font" Target="fonts/font29.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font" Target="fonts/font27.fntdata"/><Relationship Id="rId74" Type="http://schemas.openxmlformats.org/officeDocument/2006/relationships/font" Target="fonts/font35.fntdata"/><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font" Target="fonts/font30.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2.fntdata"/><Relationship Id="rId72" Type="http://schemas.openxmlformats.org/officeDocument/2006/relationships/font" Target="fonts/font3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font" Target="fonts/font28.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70" Type="http://schemas.openxmlformats.org/officeDocument/2006/relationships/font" Target="fonts/font3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73" Type="http://schemas.openxmlformats.org/officeDocument/2006/relationships/font" Target="fonts/font34.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 Id="rId34" Type="http://schemas.openxmlformats.org/officeDocument/2006/relationships/slide" Target="slides/slide32.xml"/><Relationship Id="rId50" Type="http://schemas.openxmlformats.org/officeDocument/2006/relationships/font" Target="fonts/font11.fntdata"/><Relationship Id="rId55" Type="http://schemas.openxmlformats.org/officeDocument/2006/relationships/font" Target="fonts/font16.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32.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017ad9157a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017ad9157a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017ad9157a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017ad9157a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538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704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826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223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1962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124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075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1553" name="Google Shape;895;g8d4cbd36da_4_31681:notes">
            <a:extLst>
              <a:ext uri="{FF2B5EF4-FFF2-40B4-BE49-F238E27FC236}">
                <a16:creationId xmlns:a16="http://schemas.microsoft.com/office/drawing/2014/main" id="{D644EB38-79AC-1021-0844-221B59ED6F99}"/>
              </a:ext>
            </a:extLst>
          </p:cNvPr>
          <p:cNvSpPr>
            <a:spLocks noGrp="1" noRot="1" noChangeAspect="1" noTextEdit="1"/>
          </p:cNvSpPr>
          <p:nvPr>
            <p:ph type="sldImg" idx="2"/>
          </p:nvPr>
        </p:nvSpPr>
        <p:spPr>
          <a:xfrm>
            <a:off x="381000" y="685800"/>
            <a:ext cx="6096000" cy="3429000"/>
          </a:xfrm>
          <a:noFill/>
          <a:ln>
            <a:headEnd/>
            <a:tailEnd/>
          </a:ln>
        </p:spPr>
      </p:sp>
      <p:sp>
        <p:nvSpPr>
          <p:cNvPr id="151554" name="Google Shape;896;g8d4cbd36da_4_31681:notes">
            <a:extLst>
              <a:ext uri="{FF2B5EF4-FFF2-40B4-BE49-F238E27FC236}">
                <a16:creationId xmlns:a16="http://schemas.microsoft.com/office/drawing/2014/main" id="{215777A3-E7BB-E58E-478A-AC8396E75259}"/>
              </a:ext>
            </a:extLst>
          </p:cNvPr>
          <p:cNvSpPr txBox="1">
            <a:spLocks noGrp="1" noChangeArrowheads="1"/>
          </p:cNvSpPr>
          <p:nvPr>
            <p:ph type="body" idx="1"/>
          </p:nvPr>
        </p:nvSpPr>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userDrawn="1"/>
        </p:nvSpPr>
        <p:spPr>
          <a:xfrm rot="16200000">
            <a:off x="8399194" y="1719408"/>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userDrawn="1"/>
        </p:nvSpPr>
        <p:spPr>
          <a:xfrm rot="16200000">
            <a:off x="8399194" y="281930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9;p2">
            <a:extLst>
              <a:ext uri="{FF2B5EF4-FFF2-40B4-BE49-F238E27FC236}">
                <a16:creationId xmlns:a16="http://schemas.microsoft.com/office/drawing/2014/main" id="{66E4FEA4-1D38-2D31-055A-C72B2F4C2790}"/>
              </a:ext>
            </a:extLst>
          </p:cNvPr>
          <p:cNvSpPr>
            <a:spLocks/>
          </p:cNvSpPr>
          <p:nvPr userDrawn="1"/>
        </p:nvSpPr>
        <p:spPr bwMode="auto">
          <a:xfrm>
            <a:off x="2140719" y="502316"/>
            <a:ext cx="211137" cy="385762"/>
          </a:xfrm>
          <a:custGeom>
            <a:avLst/>
            <a:gdLst>
              <a:gd name="T0" fmla="*/ 709452226 w 3097"/>
              <a:gd name="T1" fmla="*/ 318923 h 5633"/>
              <a:gd name="T2" fmla="*/ 316058 w 3097"/>
              <a:gd name="T3" fmla="*/ 1694186579 h 5633"/>
              <a:gd name="T4" fmla="*/ 268065794 w 3097"/>
              <a:gd name="T5" fmla="*/ 1809167693 h 5633"/>
              <a:gd name="T6" fmla="*/ 981003927 w 3097"/>
              <a:gd name="T7" fmla="*/ 118836200 h 5633"/>
              <a:gd name="T8" fmla="*/ 709452226 w 3097"/>
              <a:gd name="T9" fmla="*/ 318923 h 56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97" h="5633" extrusionOk="0">
                <a:moveTo>
                  <a:pt x="2239" y="1"/>
                </a:moveTo>
                <a:lnTo>
                  <a:pt x="1" y="5275"/>
                </a:lnTo>
                <a:lnTo>
                  <a:pt x="846" y="5633"/>
                </a:lnTo>
                <a:lnTo>
                  <a:pt x="3096" y="370"/>
                </a:lnTo>
                <a:lnTo>
                  <a:pt x="2239" y="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 name="Google Shape;40;p2">
            <a:extLst>
              <a:ext uri="{FF2B5EF4-FFF2-40B4-BE49-F238E27FC236}">
                <a16:creationId xmlns:a16="http://schemas.microsoft.com/office/drawing/2014/main" id="{FD1D2D15-7CD7-A542-5F88-FE1876A112E4}"/>
              </a:ext>
            </a:extLst>
          </p:cNvPr>
          <p:cNvSpPr>
            <a:spLocks/>
          </p:cNvSpPr>
          <p:nvPr userDrawn="1"/>
        </p:nvSpPr>
        <p:spPr bwMode="auto">
          <a:xfrm>
            <a:off x="1964506" y="572166"/>
            <a:ext cx="168275" cy="244475"/>
          </a:xfrm>
          <a:custGeom>
            <a:avLst/>
            <a:gdLst>
              <a:gd name="T0" fmla="*/ 584718759 w 2442"/>
              <a:gd name="T1" fmla="*/ 316215 h 3585"/>
              <a:gd name="T2" fmla="*/ 327661 w 2442"/>
              <a:gd name="T3" fmla="*/ 566707439 h 3585"/>
              <a:gd name="T4" fmla="*/ 584718759 w 2442"/>
              <a:gd name="T5" fmla="*/ 1136907290 h 3585"/>
              <a:gd name="T6" fmla="*/ 799038057 w 2442"/>
              <a:gd name="T7" fmla="*/ 929187691 h 3585"/>
              <a:gd name="T8" fmla="*/ 425039359 w 2442"/>
              <a:gd name="T9" fmla="*/ 566707439 h 3585"/>
              <a:gd name="T10" fmla="*/ 799038057 w 2442"/>
              <a:gd name="T11" fmla="*/ 208035746 h 3585"/>
              <a:gd name="T12" fmla="*/ 584718759 w 2442"/>
              <a:gd name="T13" fmla="*/ 316215 h 3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41;p2">
            <a:extLst>
              <a:ext uri="{FF2B5EF4-FFF2-40B4-BE49-F238E27FC236}">
                <a16:creationId xmlns:a16="http://schemas.microsoft.com/office/drawing/2014/main" id="{9F446EA8-D6D0-8332-4C87-5AB97B09C9E2}"/>
              </a:ext>
            </a:extLst>
          </p:cNvPr>
          <p:cNvSpPr>
            <a:spLocks/>
          </p:cNvSpPr>
          <p:nvPr userDrawn="1"/>
        </p:nvSpPr>
        <p:spPr bwMode="auto">
          <a:xfrm>
            <a:off x="2359794" y="572166"/>
            <a:ext cx="168275" cy="244475"/>
          </a:xfrm>
          <a:custGeom>
            <a:avLst/>
            <a:gdLst>
              <a:gd name="T0" fmla="*/ 211189239 w 2454"/>
              <a:gd name="T1" fmla="*/ 316215 h 3585"/>
              <a:gd name="T2" fmla="*/ 0 w 2454"/>
              <a:gd name="T3" fmla="*/ 208035746 h 3585"/>
              <a:gd name="T4" fmla="*/ 368535004 w 2454"/>
              <a:gd name="T5" fmla="*/ 566707439 h 3585"/>
              <a:gd name="T6" fmla="*/ 0 w 2454"/>
              <a:gd name="T7" fmla="*/ 929187691 h 3585"/>
              <a:gd name="T8" fmla="*/ 211189239 w 2454"/>
              <a:gd name="T9" fmla="*/ 1136907290 h 3585"/>
              <a:gd name="T10" fmla="*/ 790918214 w 2454"/>
              <a:gd name="T11" fmla="*/ 566707439 h 3585"/>
              <a:gd name="T12" fmla="*/ 211189239 w 2454"/>
              <a:gd name="T13" fmla="*/ 316215 h 358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0" name="Text Placeholder 59">
            <a:extLst>
              <a:ext uri="{FF2B5EF4-FFF2-40B4-BE49-F238E27FC236}">
                <a16:creationId xmlns:a16="http://schemas.microsoft.com/office/drawing/2014/main" id="{33B63B67-22A8-63A0-F105-9E4DDE5219FA}"/>
              </a:ext>
            </a:extLst>
          </p:cNvPr>
          <p:cNvSpPr>
            <a:spLocks noGrp="1"/>
          </p:cNvSpPr>
          <p:nvPr>
            <p:ph type="body" sz="quarter" idx="10"/>
          </p:nvPr>
        </p:nvSpPr>
        <p:spPr>
          <a:xfrm>
            <a:off x="2511472" y="436824"/>
            <a:ext cx="3083590" cy="515157"/>
          </a:xfrm>
        </p:spPr>
        <p:txBody>
          <a:bodyPr/>
          <a:lstStyle>
            <a:lvl1pPr marL="127000" indent="0">
              <a:buNone/>
              <a:defRPr sz="2000" b="1"/>
            </a:lvl1pPr>
          </a:lstStyle>
          <a:p>
            <a:pPr lvl="0"/>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599"/>
        <p:cNvGrpSpPr/>
        <p:nvPr/>
      </p:nvGrpSpPr>
      <p:grpSpPr>
        <a:xfrm>
          <a:off x="0" y="0"/>
          <a:ext cx="0" cy="0"/>
          <a:chOff x="0" y="0"/>
          <a:chExt cx="0" cy="0"/>
        </a:xfrm>
      </p:grpSpPr>
      <p:sp>
        <p:nvSpPr>
          <p:cNvPr id="600" name="Google Shape;600;p31"/>
          <p:cNvSpPr txBox="1">
            <a:spLocks noGrp="1"/>
          </p:cNvSpPr>
          <p:nvPr>
            <p:ph type="subTitle" idx="1"/>
          </p:nvPr>
        </p:nvSpPr>
        <p:spPr>
          <a:xfrm>
            <a:off x="182472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1" name="Google Shape;601;p31"/>
          <p:cNvSpPr txBox="1">
            <a:spLocks noGrp="1"/>
          </p:cNvSpPr>
          <p:nvPr>
            <p:ph type="subTitle" idx="2"/>
          </p:nvPr>
        </p:nvSpPr>
        <p:spPr>
          <a:xfrm>
            <a:off x="164537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2" name="Google Shape;602;p31"/>
          <p:cNvSpPr txBox="1">
            <a:spLocks noGrp="1"/>
          </p:cNvSpPr>
          <p:nvPr>
            <p:ph type="subTitle" idx="3"/>
          </p:nvPr>
        </p:nvSpPr>
        <p:spPr>
          <a:xfrm>
            <a:off x="5080875" y="37228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603" name="Google Shape;603;p31"/>
          <p:cNvSpPr txBox="1">
            <a:spLocks noGrp="1"/>
          </p:cNvSpPr>
          <p:nvPr>
            <p:ph type="subTitle" idx="4"/>
          </p:nvPr>
        </p:nvSpPr>
        <p:spPr>
          <a:xfrm>
            <a:off x="4901525" y="4079850"/>
            <a:ext cx="25971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04" name="Google Shape;604;p3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05" name="Google Shape;605;p31"/>
          <p:cNvSpPr/>
          <p:nvPr/>
        </p:nvSpPr>
        <p:spPr>
          <a:xfrm rot="-5400000">
            <a:off x="8399201" y="3954485"/>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rot="-5400000">
            <a:off x="8399201" y="2901461"/>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7085713"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31"/>
          <p:cNvGrpSpPr/>
          <p:nvPr/>
        </p:nvGrpSpPr>
        <p:grpSpPr>
          <a:xfrm>
            <a:off x="621106" y="3402244"/>
            <a:ext cx="336300" cy="1206211"/>
            <a:chOff x="621106" y="3402244"/>
            <a:chExt cx="336300" cy="1206211"/>
          </a:xfrm>
        </p:grpSpPr>
        <p:sp>
          <p:nvSpPr>
            <p:cNvPr id="609" name="Google Shape;609;p31"/>
            <p:cNvSpPr/>
            <p:nvPr/>
          </p:nvSpPr>
          <p:spPr>
            <a:xfrm rot="5400000">
              <a:off x="621511" y="45402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rot="5400000">
              <a:off x="621917" y="44141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rot="5400000">
              <a:off x="621511" y="42872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rot="5400000">
              <a:off x="621511" y="41607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rot="5400000">
              <a:off x="621511" y="40342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rot="5400000">
              <a:off x="621917" y="39082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rot="5400000">
              <a:off x="621917" y="37817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rot="5400000">
              <a:off x="621511" y="36548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rot="5400000">
              <a:off x="621511" y="35283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rot="5400000">
              <a:off x="621511" y="34018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rot="5400000">
              <a:off x="755360" y="36548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rot="5400000">
              <a:off x="755360" y="35283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rot="5400000">
              <a:off x="755360" y="34018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rot="5400000">
              <a:off x="889615" y="39082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rot="5400000">
              <a:off x="889615" y="37817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rot="5400000">
              <a:off x="889615" y="36552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rot="5400000">
              <a:off x="889210" y="35283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rot="5400000">
              <a:off x="889210" y="34018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1"/>
        <p:cNvGrpSpPr/>
        <p:nvPr/>
      </p:nvGrpSpPr>
      <p:grpSpPr>
        <a:xfrm>
          <a:off x="0" y="0"/>
          <a:ext cx="0" cy="0"/>
          <a:chOff x="0" y="0"/>
          <a:chExt cx="0" cy="0"/>
        </a:xfrm>
      </p:grpSpPr>
      <p:sp>
        <p:nvSpPr>
          <p:cNvPr id="2" name="Google Shape;52;p3">
            <a:extLst>
              <a:ext uri="{FF2B5EF4-FFF2-40B4-BE49-F238E27FC236}">
                <a16:creationId xmlns:a16="http://schemas.microsoft.com/office/drawing/2014/main" id="{A5274CC0-C51A-2BCA-B022-E420D68E86F6}"/>
              </a:ext>
            </a:extLst>
          </p:cNvPr>
          <p:cNvSpPr>
            <a:spLocks/>
          </p:cNvSpPr>
          <p:nvPr/>
        </p:nvSpPr>
        <p:spPr bwMode="auto">
          <a:xfrm>
            <a:off x="0" y="4357688"/>
            <a:ext cx="6634163" cy="785812"/>
          </a:xfrm>
          <a:custGeom>
            <a:avLst/>
            <a:gdLst>
              <a:gd name="T0" fmla="*/ 0 w 17241"/>
              <a:gd name="T1" fmla="*/ 110232 h 16396"/>
              <a:gd name="T2" fmla="*/ 0 w 17241"/>
              <a:gd name="T3" fmla="*/ 1805012225 h 16396"/>
              <a:gd name="T4" fmla="*/ 2147483646 w 17241"/>
              <a:gd name="T5" fmla="*/ 1805012225 h 16396"/>
              <a:gd name="T6" fmla="*/ 2147483646 w 17241"/>
              <a:gd name="T7" fmla="*/ 110232 h 16396"/>
              <a:gd name="T8" fmla="*/ 0 w 17241"/>
              <a:gd name="T9" fmla="*/ 110232 h 16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41" h="16396" extrusionOk="0">
                <a:moveTo>
                  <a:pt x="0" y="1"/>
                </a:moveTo>
                <a:lnTo>
                  <a:pt x="0" y="16396"/>
                </a:lnTo>
                <a:lnTo>
                  <a:pt x="17240" y="16396"/>
                </a:lnTo>
                <a:lnTo>
                  <a:pt x="17240" y="1"/>
                </a:lnTo>
                <a:lnTo>
                  <a:pt x="0" y="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3" name="Google Shape;53;p3">
            <a:extLst>
              <a:ext uri="{FF2B5EF4-FFF2-40B4-BE49-F238E27FC236}">
                <a16:creationId xmlns:a16="http://schemas.microsoft.com/office/drawing/2014/main" id="{D5B238C9-07D2-CC4C-BEEC-8F12467CA177}"/>
              </a:ext>
            </a:extLst>
          </p:cNvPr>
          <p:cNvSpPr>
            <a:spLocks/>
          </p:cNvSpPr>
          <p:nvPr/>
        </p:nvSpPr>
        <p:spPr bwMode="auto">
          <a:xfrm>
            <a:off x="8355013" y="4357688"/>
            <a:ext cx="788987" cy="785812"/>
          </a:xfrm>
          <a:custGeom>
            <a:avLst/>
            <a:gdLst>
              <a:gd name="T0" fmla="*/ 0 w 17241"/>
              <a:gd name="T1" fmla="*/ 110232 h 16396"/>
              <a:gd name="T2" fmla="*/ 0 w 17241"/>
              <a:gd name="T3" fmla="*/ 1805012225 h 16396"/>
              <a:gd name="T4" fmla="*/ 1652187423 w 17241"/>
              <a:gd name="T5" fmla="*/ 1805012225 h 16396"/>
              <a:gd name="T6" fmla="*/ 1652187423 w 17241"/>
              <a:gd name="T7" fmla="*/ 110232 h 16396"/>
              <a:gd name="T8" fmla="*/ 0 w 17241"/>
              <a:gd name="T9" fmla="*/ 110232 h 163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41" h="16396" extrusionOk="0">
                <a:moveTo>
                  <a:pt x="0" y="1"/>
                </a:moveTo>
                <a:lnTo>
                  <a:pt x="0" y="16396"/>
                </a:lnTo>
                <a:lnTo>
                  <a:pt x="17240" y="16396"/>
                </a:lnTo>
                <a:lnTo>
                  <a:pt x="17240" y="1"/>
                </a:lnTo>
                <a:lnTo>
                  <a:pt x="0" y="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4" name="Google Shape;54;p3">
            <a:extLst>
              <a:ext uri="{FF2B5EF4-FFF2-40B4-BE49-F238E27FC236}">
                <a16:creationId xmlns:a16="http://schemas.microsoft.com/office/drawing/2014/main" id="{11C1A4B8-9A0A-7C1A-B203-9A55C739DA62}"/>
              </a:ext>
            </a:extLst>
          </p:cNvPr>
          <p:cNvSpPr>
            <a:spLocks/>
          </p:cNvSpPr>
          <p:nvPr/>
        </p:nvSpPr>
        <p:spPr bwMode="auto">
          <a:xfrm>
            <a:off x="1924050" y="0"/>
            <a:ext cx="7219950" cy="2724150"/>
          </a:xfrm>
          <a:custGeom>
            <a:avLst/>
            <a:gdLst>
              <a:gd name="T0" fmla="*/ 2572739 w 52686"/>
              <a:gd name="T1" fmla="*/ 0 h 24170"/>
              <a:gd name="T2" fmla="*/ 2572739 w 52686"/>
              <a:gd name="T3" fmla="*/ 2147483646 h 24170"/>
              <a:gd name="T4" fmla="*/ 2147483646 w 52686"/>
              <a:gd name="T5" fmla="*/ 2147483646 h 24170"/>
              <a:gd name="T6" fmla="*/ 2147483646 w 52686"/>
              <a:gd name="T7" fmla="*/ 0 h 24170"/>
              <a:gd name="T8" fmla="*/ 2572739 w 52686"/>
              <a:gd name="T9" fmla="*/ 0 h 24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686" h="24170" extrusionOk="0">
                <a:moveTo>
                  <a:pt x="1" y="0"/>
                </a:moveTo>
                <a:lnTo>
                  <a:pt x="1" y="24170"/>
                </a:lnTo>
                <a:lnTo>
                  <a:pt x="52686" y="24170"/>
                </a:lnTo>
                <a:lnTo>
                  <a:pt x="52686" y="0"/>
                </a:lnTo>
                <a:lnTo>
                  <a:pt x="1"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 name="Google Shape;58;p3">
            <a:extLst>
              <a:ext uri="{FF2B5EF4-FFF2-40B4-BE49-F238E27FC236}">
                <a16:creationId xmlns:a16="http://schemas.microsoft.com/office/drawing/2014/main" id="{12B12D36-6E65-AEB4-C555-82CD8721C29F}"/>
              </a:ext>
            </a:extLst>
          </p:cNvPr>
          <p:cNvSpPr>
            <a:spLocks/>
          </p:cNvSpPr>
          <p:nvPr/>
        </p:nvSpPr>
        <p:spPr bwMode="auto">
          <a:xfrm>
            <a:off x="7377113" y="2090738"/>
            <a:ext cx="1766887" cy="355600"/>
          </a:xfrm>
          <a:custGeom>
            <a:avLst/>
            <a:gdLst>
              <a:gd name="T0" fmla="*/ 1528689 w 15325"/>
              <a:gd name="T1" fmla="*/ 0 h 2775"/>
              <a:gd name="T2" fmla="*/ 1528689 w 15325"/>
              <a:gd name="T3" fmla="*/ 2147483646 h 2775"/>
              <a:gd name="T4" fmla="*/ 2147483646 w 15325"/>
              <a:gd name="T5" fmla="*/ 2147483646 h 2775"/>
              <a:gd name="T6" fmla="*/ 2147483646 w 15325"/>
              <a:gd name="T7" fmla="*/ 0 h 2775"/>
              <a:gd name="T8" fmla="*/ 1528689 w 15325"/>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25" h="2775" extrusionOk="0">
                <a:moveTo>
                  <a:pt x="1" y="0"/>
                </a:moveTo>
                <a:lnTo>
                  <a:pt x="1" y="2774"/>
                </a:lnTo>
                <a:lnTo>
                  <a:pt x="15324" y="2774"/>
                </a:lnTo>
                <a:lnTo>
                  <a:pt x="15324" y="0"/>
                </a:lnTo>
                <a:lnTo>
                  <a:pt x="1" y="0"/>
                </a:lnTo>
                <a:close/>
              </a:path>
            </a:pathLst>
          </a:custGeom>
          <a:solidFill>
            <a:srgbClr val="FFFFFF">
              <a:alpha val="12549"/>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6" name="Google Shape;59;p3">
            <a:extLst>
              <a:ext uri="{FF2B5EF4-FFF2-40B4-BE49-F238E27FC236}">
                <a16:creationId xmlns:a16="http://schemas.microsoft.com/office/drawing/2014/main" id="{5FD042C1-B674-6B08-4BC3-709939123BED}"/>
              </a:ext>
            </a:extLst>
          </p:cNvPr>
          <p:cNvSpPr>
            <a:spLocks/>
          </p:cNvSpPr>
          <p:nvPr/>
        </p:nvSpPr>
        <p:spPr bwMode="auto">
          <a:xfrm>
            <a:off x="357188" y="2090738"/>
            <a:ext cx="2071687" cy="355600"/>
          </a:xfrm>
          <a:custGeom>
            <a:avLst/>
            <a:gdLst>
              <a:gd name="T0" fmla="*/ 111881697 w 4300"/>
              <a:gd name="T1" fmla="*/ 0 h 2775"/>
              <a:gd name="T2" fmla="*/ 111881697 w 4300"/>
              <a:gd name="T3" fmla="*/ 2147483646 h 2775"/>
              <a:gd name="T4" fmla="*/ 2147483646 w 4300"/>
              <a:gd name="T5" fmla="*/ 2147483646 h 2775"/>
              <a:gd name="T6" fmla="*/ 2147483646 w 4300"/>
              <a:gd name="T7" fmla="*/ 0 h 2775"/>
              <a:gd name="T8" fmla="*/ 111881697 w 4300"/>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00" h="2775" extrusionOk="0">
                <a:moveTo>
                  <a:pt x="1" y="0"/>
                </a:moveTo>
                <a:lnTo>
                  <a:pt x="1" y="2774"/>
                </a:lnTo>
                <a:lnTo>
                  <a:pt x="4299" y="2774"/>
                </a:lnTo>
                <a:lnTo>
                  <a:pt x="4299" y="0"/>
                </a:lnTo>
                <a:lnTo>
                  <a:pt x="1" y="0"/>
                </a:lnTo>
                <a:close/>
              </a:path>
            </a:pathLst>
          </a:custGeom>
          <a:solidFill>
            <a:srgbClr val="FFFFFF">
              <a:alpha val="1961"/>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7" name="Google Shape;60;p3">
            <a:extLst>
              <a:ext uri="{FF2B5EF4-FFF2-40B4-BE49-F238E27FC236}">
                <a16:creationId xmlns:a16="http://schemas.microsoft.com/office/drawing/2014/main" id="{6E85CFF1-B085-17D8-4D44-14B56F5D0735}"/>
              </a:ext>
            </a:extLst>
          </p:cNvPr>
          <p:cNvSpPr>
            <a:spLocks/>
          </p:cNvSpPr>
          <p:nvPr/>
        </p:nvSpPr>
        <p:spPr bwMode="auto">
          <a:xfrm>
            <a:off x="6810375" y="1500188"/>
            <a:ext cx="1103313" cy="357187"/>
          </a:xfrm>
          <a:custGeom>
            <a:avLst/>
            <a:gdLst>
              <a:gd name="T0" fmla="*/ 0 w 18027"/>
              <a:gd name="T1" fmla="*/ 0 h 2775"/>
              <a:gd name="T2" fmla="*/ 0 w 18027"/>
              <a:gd name="T3" fmla="*/ 2147483646 h 2775"/>
              <a:gd name="T4" fmla="*/ 2147483646 w 18027"/>
              <a:gd name="T5" fmla="*/ 2147483646 h 2775"/>
              <a:gd name="T6" fmla="*/ 2147483646 w 18027"/>
              <a:gd name="T7" fmla="*/ 0 h 2775"/>
              <a:gd name="T8" fmla="*/ 0 w 18027"/>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027" h="2775" extrusionOk="0">
                <a:moveTo>
                  <a:pt x="0" y="0"/>
                </a:moveTo>
                <a:lnTo>
                  <a:pt x="0" y="2774"/>
                </a:lnTo>
                <a:lnTo>
                  <a:pt x="18026" y="2774"/>
                </a:lnTo>
                <a:lnTo>
                  <a:pt x="18026" y="0"/>
                </a:lnTo>
                <a:lnTo>
                  <a:pt x="0" y="0"/>
                </a:lnTo>
                <a:close/>
              </a:path>
            </a:pathLst>
          </a:custGeom>
          <a:solidFill>
            <a:srgbClr val="FFFFFF">
              <a:alpha val="6274"/>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8" name="Google Shape;61;p3">
            <a:extLst>
              <a:ext uri="{FF2B5EF4-FFF2-40B4-BE49-F238E27FC236}">
                <a16:creationId xmlns:a16="http://schemas.microsoft.com/office/drawing/2014/main" id="{1DA0F20E-4691-D967-BC6F-6B0170E737D6}"/>
              </a:ext>
            </a:extLst>
          </p:cNvPr>
          <p:cNvSpPr>
            <a:spLocks/>
          </p:cNvSpPr>
          <p:nvPr/>
        </p:nvSpPr>
        <p:spPr bwMode="auto">
          <a:xfrm>
            <a:off x="6896100" y="2679700"/>
            <a:ext cx="2247900" cy="355600"/>
          </a:xfrm>
          <a:custGeom>
            <a:avLst/>
            <a:gdLst>
              <a:gd name="T0" fmla="*/ 5337016 w 12872"/>
              <a:gd name="T1" fmla="*/ 2135144 h 2764"/>
              <a:gd name="T2" fmla="*/ 5337016 w 12872"/>
              <a:gd name="T3" fmla="*/ 2147483646 h 2764"/>
              <a:gd name="T4" fmla="*/ 2147483646 w 12872"/>
              <a:gd name="T5" fmla="*/ 2147483646 h 2764"/>
              <a:gd name="T6" fmla="*/ 2147483646 w 12872"/>
              <a:gd name="T7" fmla="*/ 2135144 h 2764"/>
              <a:gd name="T8" fmla="*/ 5337016 w 12872"/>
              <a:gd name="T9" fmla="*/ 2135144 h 27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72" h="2764" extrusionOk="0">
                <a:moveTo>
                  <a:pt x="1" y="1"/>
                </a:moveTo>
                <a:lnTo>
                  <a:pt x="1" y="2763"/>
                </a:lnTo>
                <a:lnTo>
                  <a:pt x="12871" y="2763"/>
                </a:lnTo>
                <a:lnTo>
                  <a:pt x="12871" y="1"/>
                </a:lnTo>
                <a:lnTo>
                  <a:pt x="1" y="1"/>
                </a:lnTo>
                <a:close/>
              </a:path>
            </a:pathLst>
          </a:custGeom>
          <a:solidFill>
            <a:srgbClr val="FFFFFF">
              <a:alpha val="6274"/>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9" name="Google Shape;62;p3">
            <a:extLst>
              <a:ext uri="{FF2B5EF4-FFF2-40B4-BE49-F238E27FC236}">
                <a16:creationId xmlns:a16="http://schemas.microsoft.com/office/drawing/2014/main" id="{F8E4A737-B489-0177-9E4D-420E145615CD}"/>
              </a:ext>
            </a:extLst>
          </p:cNvPr>
          <p:cNvSpPr>
            <a:spLocks/>
          </p:cNvSpPr>
          <p:nvPr/>
        </p:nvSpPr>
        <p:spPr bwMode="auto">
          <a:xfrm>
            <a:off x="8105775" y="1500188"/>
            <a:ext cx="1038225" cy="357187"/>
          </a:xfrm>
          <a:custGeom>
            <a:avLst/>
            <a:gdLst>
              <a:gd name="T0" fmla="*/ 46719405 w 2882"/>
              <a:gd name="T1" fmla="*/ 0 h 2775"/>
              <a:gd name="T2" fmla="*/ 46719405 w 2882"/>
              <a:gd name="T3" fmla="*/ 2147483646 h 2775"/>
              <a:gd name="T4" fmla="*/ 2147483646 w 2882"/>
              <a:gd name="T5" fmla="*/ 2147483646 h 2775"/>
              <a:gd name="T6" fmla="*/ 2147483646 w 2882"/>
              <a:gd name="T7" fmla="*/ 0 h 2775"/>
              <a:gd name="T8" fmla="*/ 46719405 w 2882"/>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2" h="2775" extrusionOk="0">
                <a:moveTo>
                  <a:pt x="1" y="0"/>
                </a:moveTo>
                <a:lnTo>
                  <a:pt x="1" y="2774"/>
                </a:lnTo>
                <a:lnTo>
                  <a:pt x="2882" y="2774"/>
                </a:lnTo>
                <a:lnTo>
                  <a:pt x="2882" y="0"/>
                </a:lnTo>
                <a:lnTo>
                  <a:pt x="1" y="0"/>
                </a:lnTo>
                <a:close/>
              </a:path>
            </a:pathLst>
          </a:custGeom>
          <a:solidFill>
            <a:srgbClr val="FFFFFF">
              <a:alpha val="56470"/>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0" name="Google Shape;63;p3">
            <a:extLst>
              <a:ext uri="{FF2B5EF4-FFF2-40B4-BE49-F238E27FC236}">
                <a16:creationId xmlns:a16="http://schemas.microsoft.com/office/drawing/2014/main" id="{CC7C587E-93BA-BF6C-84B5-62FE9D9D291B}"/>
              </a:ext>
            </a:extLst>
          </p:cNvPr>
          <p:cNvSpPr>
            <a:spLocks/>
          </p:cNvSpPr>
          <p:nvPr/>
        </p:nvSpPr>
        <p:spPr bwMode="auto">
          <a:xfrm>
            <a:off x="6740525" y="3268663"/>
            <a:ext cx="1103313" cy="355600"/>
          </a:xfrm>
          <a:custGeom>
            <a:avLst/>
            <a:gdLst>
              <a:gd name="T0" fmla="*/ 215853 w 18396"/>
              <a:gd name="T1" fmla="*/ 2135144 h 2764"/>
              <a:gd name="T2" fmla="*/ 215853 w 18396"/>
              <a:gd name="T3" fmla="*/ 2147483646 h 2764"/>
              <a:gd name="T4" fmla="*/ 2147483646 w 18396"/>
              <a:gd name="T5" fmla="*/ 2147483646 h 2764"/>
              <a:gd name="T6" fmla="*/ 2147483646 w 18396"/>
              <a:gd name="T7" fmla="*/ 2135144 h 2764"/>
              <a:gd name="T8" fmla="*/ 215853 w 18396"/>
              <a:gd name="T9" fmla="*/ 2135144 h 27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96" h="2764" extrusionOk="0">
                <a:moveTo>
                  <a:pt x="1" y="1"/>
                </a:moveTo>
                <a:lnTo>
                  <a:pt x="1" y="2763"/>
                </a:lnTo>
                <a:lnTo>
                  <a:pt x="18396" y="2763"/>
                </a:lnTo>
                <a:lnTo>
                  <a:pt x="18396" y="1"/>
                </a:lnTo>
                <a:lnTo>
                  <a:pt x="1" y="1"/>
                </a:lnTo>
                <a:close/>
              </a:path>
            </a:pathLst>
          </a:custGeom>
          <a:solidFill>
            <a:srgbClr val="FFFFFF">
              <a:alpha val="6274"/>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1" name="Google Shape;64;p3">
            <a:extLst>
              <a:ext uri="{FF2B5EF4-FFF2-40B4-BE49-F238E27FC236}">
                <a16:creationId xmlns:a16="http://schemas.microsoft.com/office/drawing/2014/main" id="{077A4F78-67B4-0AF7-AF2C-0A32EA8BF092}"/>
              </a:ext>
            </a:extLst>
          </p:cNvPr>
          <p:cNvSpPr>
            <a:spLocks/>
          </p:cNvSpPr>
          <p:nvPr/>
        </p:nvSpPr>
        <p:spPr bwMode="auto">
          <a:xfrm>
            <a:off x="0" y="3268663"/>
            <a:ext cx="1038225" cy="355600"/>
          </a:xfrm>
          <a:custGeom>
            <a:avLst/>
            <a:gdLst>
              <a:gd name="T0" fmla="*/ 0 w 2882"/>
              <a:gd name="T1" fmla="*/ 2135144 h 2764"/>
              <a:gd name="T2" fmla="*/ 0 w 2882"/>
              <a:gd name="T3" fmla="*/ 2147483646 h 2764"/>
              <a:gd name="T4" fmla="*/ 2147483646 w 2882"/>
              <a:gd name="T5" fmla="*/ 2147483646 h 2764"/>
              <a:gd name="T6" fmla="*/ 2147483646 w 2882"/>
              <a:gd name="T7" fmla="*/ 2135144 h 2764"/>
              <a:gd name="T8" fmla="*/ 0 w 2882"/>
              <a:gd name="T9" fmla="*/ 2135144 h 27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2" h="2764" extrusionOk="0">
                <a:moveTo>
                  <a:pt x="0" y="1"/>
                </a:moveTo>
                <a:lnTo>
                  <a:pt x="0" y="2763"/>
                </a:lnTo>
                <a:lnTo>
                  <a:pt x="2881" y="2763"/>
                </a:lnTo>
                <a:lnTo>
                  <a:pt x="2881" y="1"/>
                </a:lnTo>
                <a:lnTo>
                  <a:pt x="0" y="1"/>
                </a:lnTo>
                <a:close/>
              </a:path>
            </a:pathLst>
          </a:custGeom>
          <a:solidFill>
            <a:srgbClr val="FFFFFF">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2" name="Google Shape;65;p3">
            <a:extLst>
              <a:ext uri="{FF2B5EF4-FFF2-40B4-BE49-F238E27FC236}">
                <a16:creationId xmlns:a16="http://schemas.microsoft.com/office/drawing/2014/main" id="{81BE6C5B-650F-3F8C-0A1A-CE889355AE9F}"/>
              </a:ext>
            </a:extLst>
          </p:cNvPr>
          <p:cNvSpPr>
            <a:spLocks/>
          </p:cNvSpPr>
          <p:nvPr/>
        </p:nvSpPr>
        <p:spPr bwMode="auto">
          <a:xfrm>
            <a:off x="0" y="1500188"/>
            <a:ext cx="1104900" cy="357187"/>
          </a:xfrm>
          <a:custGeom>
            <a:avLst/>
            <a:gdLst>
              <a:gd name="T0" fmla="*/ 2136320 w 8586"/>
              <a:gd name="T1" fmla="*/ 0 h 2775"/>
              <a:gd name="T2" fmla="*/ 2136320 w 8586"/>
              <a:gd name="T3" fmla="*/ 2147483646 h 2775"/>
              <a:gd name="T4" fmla="*/ 2147483646 w 8586"/>
              <a:gd name="T5" fmla="*/ 2147483646 h 2775"/>
              <a:gd name="T6" fmla="*/ 2147483646 w 8586"/>
              <a:gd name="T7" fmla="*/ 0 h 2775"/>
              <a:gd name="T8" fmla="*/ 2136320 w 8586"/>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86" h="2775" extrusionOk="0">
                <a:moveTo>
                  <a:pt x="1" y="0"/>
                </a:moveTo>
                <a:lnTo>
                  <a:pt x="1" y="2774"/>
                </a:lnTo>
                <a:lnTo>
                  <a:pt x="8585" y="2774"/>
                </a:lnTo>
                <a:lnTo>
                  <a:pt x="8585" y="0"/>
                </a:lnTo>
                <a:lnTo>
                  <a:pt x="1" y="0"/>
                </a:lnTo>
                <a:close/>
              </a:path>
            </a:pathLst>
          </a:custGeom>
          <a:solidFill>
            <a:srgbClr val="FFFFFF">
              <a:alpha val="6274"/>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3" name="Google Shape;66;p3">
            <a:extLst>
              <a:ext uri="{FF2B5EF4-FFF2-40B4-BE49-F238E27FC236}">
                <a16:creationId xmlns:a16="http://schemas.microsoft.com/office/drawing/2014/main" id="{DFEF6EA5-7368-4256-C123-7D1F162EBCB6}"/>
              </a:ext>
            </a:extLst>
          </p:cNvPr>
          <p:cNvSpPr>
            <a:spLocks/>
          </p:cNvSpPr>
          <p:nvPr/>
        </p:nvSpPr>
        <p:spPr bwMode="auto">
          <a:xfrm>
            <a:off x="1300163" y="1500188"/>
            <a:ext cx="490537" cy="357187"/>
          </a:xfrm>
          <a:custGeom>
            <a:avLst/>
            <a:gdLst>
              <a:gd name="T0" fmla="*/ 0 w 18396"/>
              <a:gd name="T1" fmla="*/ 0 h 2775"/>
              <a:gd name="T2" fmla="*/ 0 w 18396"/>
              <a:gd name="T3" fmla="*/ 2147483646 h 2775"/>
              <a:gd name="T4" fmla="*/ 348793593 w 18396"/>
              <a:gd name="T5" fmla="*/ 2147483646 h 2775"/>
              <a:gd name="T6" fmla="*/ 348793593 w 18396"/>
              <a:gd name="T7" fmla="*/ 0 h 2775"/>
              <a:gd name="T8" fmla="*/ 0 w 18396"/>
              <a:gd name="T9" fmla="*/ 0 h 27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96" h="2775" extrusionOk="0">
                <a:moveTo>
                  <a:pt x="0" y="0"/>
                </a:moveTo>
                <a:lnTo>
                  <a:pt x="0" y="2774"/>
                </a:lnTo>
                <a:lnTo>
                  <a:pt x="18396" y="2774"/>
                </a:lnTo>
                <a:lnTo>
                  <a:pt x="18396" y="0"/>
                </a:lnTo>
                <a:lnTo>
                  <a:pt x="0" y="0"/>
                </a:lnTo>
                <a:close/>
              </a:path>
            </a:pathLst>
          </a:custGeom>
          <a:solidFill>
            <a:srgbClr val="FFFFFF">
              <a:alpha val="6274"/>
            </a:srgbClr>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55" name="Google Shape;55;p3"/>
          <p:cNvSpPr txBox="1">
            <a:spLocks noGrp="1"/>
          </p:cNvSpPr>
          <p:nvPr>
            <p:ph type="title"/>
          </p:nvPr>
        </p:nvSpPr>
        <p:spPr>
          <a:xfrm>
            <a:off x="2951850" y="700250"/>
            <a:ext cx="3240300" cy="669000"/>
          </a:xfrm>
          <a:prstGeom prst="rect">
            <a:avLst/>
          </a:prstGeom>
        </p:spPr>
        <p:txBody>
          <a:bodyPr spcFirstLastPara="1">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tIns="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14" name="Footer Placeholder 1">
            <a:extLst>
              <a:ext uri="{FF2B5EF4-FFF2-40B4-BE49-F238E27FC236}">
                <a16:creationId xmlns:a16="http://schemas.microsoft.com/office/drawing/2014/main" id="{7F14C4EB-8F50-48EC-1241-282342AA1FC4}"/>
              </a:ext>
            </a:extLst>
          </p:cNvPr>
          <p:cNvSpPr>
            <a:spLocks noGrp="1" noChangeArrowheads="1"/>
          </p:cNvSpPr>
          <p:nvPr>
            <p:ph type="ftr" sz="quarter" idx="10"/>
          </p:nvPr>
        </p:nvSpPr>
        <p:spPr/>
        <p:txBody>
          <a:bodyPr/>
          <a:lstStyle>
            <a:lvl1pPr>
              <a:defRPr/>
            </a:lvl1pPr>
          </a:lstStyle>
          <a:p>
            <a:pPr>
              <a:defRPr/>
            </a:pPr>
            <a:r>
              <a:rPr lang="en-US" altLang="en-US"/>
              <a:t>R Workshop – Alireza Soltani</a:t>
            </a:r>
          </a:p>
        </p:txBody>
      </p:sp>
      <p:sp>
        <p:nvSpPr>
          <p:cNvPr id="15" name="Slide Number Placeholder 2">
            <a:extLst>
              <a:ext uri="{FF2B5EF4-FFF2-40B4-BE49-F238E27FC236}">
                <a16:creationId xmlns:a16="http://schemas.microsoft.com/office/drawing/2014/main" id="{79B4FBB1-23F1-C050-B05D-E437438D316A}"/>
              </a:ext>
            </a:extLst>
          </p:cNvPr>
          <p:cNvSpPr>
            <a:spLocks noGrp="1" noChangeArrowheads="1"/>
          </p:cNvSpPr>
          <p:nvPr>
            <p:ph type="sldNum" sz="quarter" idx="11"/>
          </p:nvPr>
        </p:nvSpPr>
        <p:spPr/>
        <p:txBody>
          <a:bodyPr/>
          <a:lstStyle>
            <a:lvl1pPr>
              <a:defRPr/>
            </a:lvl1pPr>
          </a:lstStyle>
          <a:p>
            <a:pPr>
              <a:defRPr/>
            </a:pPr>
            <a:r>
              <a:rPr lang="en-US" altLang="en-US"/>
              <a:t>[</a:t>
            </a:r>
            <a:fld id="{D26798EC-6A4A-BD4E-A30B-E5B06E8981BF}" type="slidenum">
              <a:rPr lang="en-US" altLang="en-US" smtClean="0"/>
              <a:pPr>
                <a:defRPr/>
              </a:pPr>
              <a:t>‹#›</a:t>
            </a:fld>
            <a:r>
              <a:rPr lang="en-US" altLang="en-US"/>
              <a:t>]</a:t>
            </a:r>
          </a:p>
        </p:txBody>
      </p:sp>
      <p:sp>
        <p:nvSpPr>
          <p:cNvPr id="16" name="Date Placeholder 3">
            <a:extLst>
              <a:ext uri="{FF2B5EF4-FFF2-40B4-BE49-F238E27FC236}">
                <a16:creationId xmlns:a16="http://schemas.microsoft.com/office/drawing/2014/main" id="{74C77CFA-4E2C-B274-CA4D-AF3CE4960AEA}"/>
              </a:ext>
            </a:extLst>
          </p:cNvPr>
          <p:cNvSpPr>
            <a:spLocks noGrp="1" noChangeArrowheads="1"/>
          </p:cNvSpPr>
          <p:nvPr>
            <p:ph type="dt" sz="half" idx="12"/>
          </p:nvPr>
        </p:nvSpPr>
        <p:spPr/>
        <p:txBody>
          <a:bodyPr/>
          <a:lstStyle>
            <a:lvl1pPr>
              <a:defRPr/>
            </a:lvl1pPr>
          </a:lstStyle>
          <a:p>
            <a:pPr>
              <a:defRPr/>
            </a:pPr>
            <a:r>
              <a:rPr lang="en-US" altLang="en-US"/>
              <a:t>&gt; </a:t>
            </a:r>
            <a:fld id="{C895277A-8F48-C243-A1B0-3C80F8519398}" type="datetimeFigureOut">
              <a:rPr lang="en-US" altLang="en-US" smtClean="0"/>
              <a:pPr>
                <a:defRPr/>
              </a:pPr>
              <a:t>3/17/23</a:t>
            </a:fld>
            <a:endParaRPr lang="en-US" altLang="en-US"/>
          </a:p>
        </p:txBody>
      </p:sp>
    </p:spTree>
    <p:extLst>
      <p:ext uri="{BB962C8B-B14F-4D97-AF65-F5344CB8AC3E}">
        <p14:creationId xmlns:p14="http://schemas.microsoft.com/office/powerpoint/2010/main" val="3838874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txBox="1">
            <a:spLocks noGrp="1"/>
          </p:cNvSpPr>
          <p:nvPr>
            <p:ph type="body" idx="1"/>
          </p:nvPr>
        </p:nvSpPr>
        <p:spPr>
          <a:xfrm>
            <a:off x="621100" y="595778"/>
            <a:ext cx="3245700" cy="926100"/>
          </a:xfrm>
          <a:prstGeom prst="rect">
            <a:avLst/>
          </a:prstGeom>
          <a:noFill/>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2600">
                <a:solidFill>
                  <a:schemeClr val="lt1"/>
                </a:solidFill>
                <a:latin typeface="Nova Flat"/>
                <a:ea typeface="Nova Flat"/>
                <a:cs typeface="Nova Flat"/>
                <a:sym typeface="Nova Flat"/>
              </a:defRPr>
            </a:lvl1pPr>
          </a:lstStyle>
          <a:p>
            <a:endParaRPr/>
          </a:p>
        </p:txBody>
      </p:sp>
      <p:grpSp>
        <p:nvGrpSpPr>
          <p:cNvPr id="188" name="Google Shape;188;p10"/>
          <p:cNvGrpSpPr/>
          <p:nvPr/>
        </p:nvGrpSpPr>
        <p:grpSpPr>
          <a:xfrm>
            <a:off x="6746725" y="3626300"/>
            <a:ext cx="2013910" cy="2041524"/>
            <a:chOff x="-79100" y="-499150"/>
            <a:chExt cx="2013910" cy="2041524"/>
          </a:xfrm>
        </p:grpSpPr>
        <p:sp>
          <p:nvSpPr>
            <p:cNvPr id="189" name="Google Shape;189;p10"/>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p:nvPr/>
        </p:nvSpPr>
        <p:spPr>
          <a:xfrm>
            <a:off x="45649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a:off x="35119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77" r:id="rId20"/>
    <p:sldLayoutId id="2147483679" r:id="rId21"/>
    <p:sldLayoutId id="2147483680" r:id="rId22"/>
    <p:sldLayoutId id="2147483681" r:id="rId23"/>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784"/>
        <p:cNvGrpSpPr/>
        <p:nvPr/>
      </p:nvGrpSpPr>
      <p:grpSpPr>
        <a:xfrm>
          <a:off x="0" y="0"/>
          <a:ext cx="0" cy="0"/>
          <a:chOff x="0" y="0"/>
          <a:chExt cx="0" cy="0"/>
        </a:xfrm>
      </p:grpSpPr>
      <p:sp>
        <p:nvSpPr>
          <p:cNvPr id="785" name="Google Shape;785;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86" name="Google Shape;786;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alirezasoltanykhaboshan@gmail.com"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www.researchgate.net/profile/Alireza-Soltani-Khaboushan" TargetMode="External"/><Relationship Id="rId4" Type="http://schemas.openxmlformats.org/officeDocument/2006/relationships/hyperlink" Target="https://www.linkedin.com/in/alireza-soltani-70984825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hyperlink" Target="https://www.instagram.com/alireza_soltani_k/"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hyperlink" Target="https://www.linkedin.com/in/alireza-soltani-70984825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Meta-Analysis with </a:t>
            </a:r>
            <a:r>
              <a:rPr lang="en" dirty="0">
                <a:solidFill>
                  <a:srgbClr val="0070C0"/>
                </a:solidFill>
              </a:rPr>
              <a:t>R</a:t>
            </a:r>
            <a:endParaRPr dirty="0">
              <a:solidFill>
                <a:srgbClr val="0070C0"/>
              </a:solidFill>
            </a:endParaRPr>
          </a:p>
        </p:txBody>
      </p:sp>
      <p:sp>
        <p:nvSpPr>
          <p:cNvPr id="796" name="Google Shape;796;p39"/>
          <p:cNvSpPr txBox="1">
            <a:spLocks noGrp="1"/>
          </p:cNvSpPr>
          <p:nvPr>
            <p:ph type="subTitle" idx="1"/>
          </p:nvPr>
        </p:nvSpPr>
        <p:spPr>
          <a:xfrm>
            <a:off x="1052050" y="3416374"/>
            <a:ext cx="7039800" cy="12820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Alireza Soltani Khaboushan</a:t>
            </a:r>
          </a:p>
          <a:p>
            <a:pPr marL="0" lvl="0" indent="0" algn="ctr" rtl="0">
              <a:spcBef>
                <a:spcPts val="0"/>
              </a:spcBef>
              <a:spcAft>
                <a:spcPts val="0"/>
              </a:spcAft>
              <a:buNone/>
            </a:pPr>
            <a:endParaRPr lang="en" b="1" dirty="0"/>
          </a:p>
          <a:p>
            <a:pPr marL="0" lvl="0" indent="0" algn="ctr" rtl="0">
              <a:spcBef>
                <a:spcPts val="0"/>
              </a:spcBef>
              <a:spcAft>
                <a:spcPts val="0"/>
              </a:spcAft>
              <a:buNone/>
            </a:pPr>
            <a:r>
              <a:rPr lang="en" sz="1100" dirty="0">
                <a:solidFill>
                  <a:schemeClr val="accent4">
                    <a:lumMod val="20000"/>
                    <a:lumOff val="80000"/>
                  </a:schemeClr>
                </a:solidFill>
              </a:rPr>
              <a:t>Researcher at PURMRC, TUMS</a:t>
            </a:r>
          </a:p>
          <a:p>
            <a:pPr marL="0" lvl="0" indent="0" algn="ctr" rtl="0">
              <a:spcBef>
                <a:spcPts val="0"/>
              </a:spcBef>
              <a:spcAft>
                <a:spcPts val="0"/>
              </a:spcAft>
              <a:buNone/>
            </a:pPr>
            <a:r>
              <a:rPr lang="en" sz="1100" dirty="0">
                <a:solidFill>
                  <a:schemeClr val="accent4">
                    <a:lumMod val="20000"/>
                    <a:lumOff val="80000"/>
                  </a:schemeClr>
                </a:solidFill>
              </a:rPr>
              <a:t>Structural Editor at JOST</a:t>
            </a:r>
          </a:p>
          <a:p>
            <a:pPr marL="0" lvl="0" indent="0" algn="ctr" rtl="0">
              <a:spcBef>
                <a:spcPts val="0"/>
              </a:spcBef>
              <a:spcAft>
                <a:spcPts val="0"/>
              </a:spcAft>
              <a:buNone/>
            </a:pPr>
            <a:r>
              <a:rPr lang="en" sz="1100" dirty="0">
                <a:solidFill>
                  <a:schemeClr val="accent4">
                    <a:lumMod val="20000"/>
                    <a:lumOff val="80000"/>
                  </a:schemeClr>
                </a:solidFill>
              </a:rPr>
              <a:t>Referee at Research Council, SSRC, TUMS</a:t>
            </a:r>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6">
            <a:extLst>
              <a:ext uri="{FF2B5EF4-FFF2-40B4-BE49-F238E27FC236}">
                <a16:creationId xmlns:a16="http://schemas.microsoft.com/office/drawing/2014/main" id="{E8DEC39C-C935-ADC4-A128-82101CB4B16F}"/>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585862" y="4711747"/>
            <a:ext cx="311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a:extLst>
              <a:ext uri="{FF2B5EF4-FFF2-40B4-BE49-F238E27FC236}">
                <a16:creationId xmlns:a16="http://schemas.microsoft.com/office/drawing/2014/main" id="{0667B22E-D474-FB67-34D9-64243C31EC2B}"/>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263850" y="4695872"/>
            <a:ext cx="2921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1">
            <a:extLst>
              <a:ext uri="{FF2B5EF4-FFF2-40B4-BE49-F238E27FC236}">
                <a16:creationId xmlns:a16="http://schemas.microsoft.com/office/drawing/2014/main" id="{A6380AC9-BEA4-9653-FE12-D60BD29785C6}"/>
              </a:ext>
            </a:extLst>
          </p:cNvPr>
          <p:cNvPicPr>
            <a:picLocks noChangeAspect="1" noChangeArrowheads="1"/>
          </p:cNvPicPr>
          <p:nvPr/>
        </p:nvPicPr>
        <p:blipFill rotWithShape="1">
          <a:blip r:embed="rId5">
            <a:duotone>
              <a:prstClr val="black"/>
              <a:srgbClr val="D9C3A5">
                <a:tint val="50000"/>
                <a:satMod val="180000"/>
              </a:srgbClr>
            </a:duotone>
            <a:extLst>
              <a:ext uri="{28A0092B-C50C-407E-A947-70E740481C1C}">
                <a14:useLocalDpi xmlns:a14="http://schemas.microsoft.com/office/drawing/2010/main" val="0"/>
              </a:ext>
            </a:extLst>
          </a:blip>
          <a:srcRect r="51250"/>
          <a:stretch/>
        </p:blipFill>
        <p:spPr bwMode="auto">
          <a:xfrm>
            <a:off x="4684413" y="4706984"/>
            <a:ext cx="3270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18ACD6ED-31CD-FF71-0AC3-FC1C23097547}"/>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27200" y="4706984"/>
            <a:ext cx="3270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8A5C58B-C2CC-DBA4-53F8-AC859A66D73A}"/>
              </a:ext>
            </a:extLst>
          </p:cNvPr>
          <p:cNvSpPr txBox="1"/>
          <p:nvPr/>
        </p:nvSpPr>
        <p:spPr>
          <a:xfrm>
            <a:off x="2964426" y="700548"/>
            <a:ext cx="184731" cy="307777"/>
          </a:xfrm>
          <a:prstGeom prst="rect">
            <a:avLst/>
          </a:prstGeom>
          <a:noFill/>
        </p:spPr>
        <p:txBody>
          <a:bodyPr wrap="none" rtlCol="0">
            <a:spAutoFit/>
          </a:bodyPr>
          <a:lstStyle/>
          <a:p>
            <a:endParaRPr lang="en-US" dirty="0"/>
          </a:p>
        </p:txBody>
      </p:sp>
      <p:sp>
        <p:nvSpPr>
          <p:cNvPr id="13" name="TextBox 12">
            <a:extLst>
              <a:ext uri="{FF2B5EF4-FFF2-40B4-BE49-F238E27FC236}">
                <a16:creationId xmlns:a16="http://schemas.microsoft.com/office/drawing/2014/main" id="{B33D8040-E3B3-A985-9F08-FCA694D02A64}"/>
              </a:ext>
            </a:extLst>
          </p:cNvPr>
          <p:cNvSpPr txBox="1"/>
          <p:nvPr/>
        </p:nvSpPr>
        <p:spPr>
          <a:xfrm>
            <a:off x="604684" y="2794819"/>
            <a:ext cx="184731" cy="307777"/>
          </a:xfrm>
          <a:prstGeom prst="rect">
            <a:avLst/>
          </a:prstGeom>
          <a:noFill/>
        </p:spPr>
        <p:txBody>
          <a:bodyPr wrap="none" rtlCol="0">
            <a:sp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0"/>
        <p:cNvGrpSpPr/>
        <p:nvPr/>
      </p:nvGrpSpPr>
      <p:grpSpPr>
        <a:xfrm>
          <a:off x="0" y="0"/>
          <a:ext cx="0" cy="0"/>
          <a:chOff x="0" y="0"/>
          <a:chExt cx="0" cy="0"/>
        </a:xfrm>
      </p:grpSpPr>
      <p:grpSp>
        <p:nvGrpSpPr>
          <p:cNvPr id="1052" name="Google Shape;1052;p47"/>
          <p:cNvGrpSpPr/>
          <p:nvPr/>
        </p:nvGrpSpPr>
        <p:grpSpPr>
          <a:xfrm flipH="1">
            <a:off x="621100" y="4255275"/>
            <a:ext cx="1206211" cy="336300"/>
            <a:chOff x="7299150" y="4255275"/>
            <a:chExt cx="1206211" cy="336300"/>
          </a:xfrm>
        </p:grpSpPr>
        <p:sp>
          <p:nvSpPr>
            <p:cNvPr id="1053" name="Google Shape;1053;p47"/>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2544C54A-BF56-04EC-F1E6-FC0C5D4EF186}"/>
              </a:ext>
            </a:extLst>
          </p:cNvPr>
          <p:cNvPicPr>
            <a:picLocks noChangeAspect="1"/>
          </p:cNvPicPr>
          <p:nvPr/>
        </p:nvPicPr>
        <p:blipFill>
          <a:blip r:embed="rId4"/>
          <a:stretch>
            <a:fillRect/>
          </a:stretch>
        </p:blipFill>
        <p:spPr>
          <a:xfrm>
            <a:off x="4569030" y="2861187"/>
            <a:ext cx="4574970" cy="2282428"/>
          </a:xfrm>
          <a:prstGeom prst="rect">
            <a:avLst/>
          </a:prstGeom>
        </p:spPr>
      </p:pic>
      <p:sp>
        <p:nvSpPr>
          <p:cNvPr id="1051" name="Google Shape;1051;p47"/>
          <p:cNvSpPr txBox="1">
            <a:spLocks noGrp="1"/>
          </p:cNvSpPr>
          <p:nvPr>
            <p:ph type="body" idx="1"/>
          </p:nvPr>
        </p:nvSpPr>
        <p:spPr>
          <a:xfrm>
            <a:off x="0" y="-206299"/>
            <a:ext cx="9144000" cy="926100"/>
          </a:xfrm>
          <a:prstGeom prst="rect">
            <a:avLst/>
          </a:prstGeom>
          <a:solidFill>
            <a:schemeClr val="tx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lumMod val="75000"/>
                    <a:lumOff val="25000"/>
                  </a:schemeClr>
                </a:solidFill>
              </a:rPr>
              <a:t>Some Figures You Usually See When Looking at Meta-Analyses</a:t>
            </a:r>
          </a:p>
        </p:txBody>
      </p:sp>
      <p:pic>
        <p:nvPicPr>
          <p:cNvPr id="9" name="Picture 8">
            <a:extLst>
              <a:ext uri="{FF2B5EF4-FFF2-40B4-BE49-F238E27FC236}">
                <a16:creationId xmlns:a16="http://schemas.microsoft.com/office/drawing/2014/main" id="{502A75FE-8C8D-73A7-1CE9-2013CC619865}"/>
              </a:ext>
            </a:extLst>
          </p:cNvPr>
          <p:cNvPicPr>
            <a:picLocks noChangeAspect="1"/>
          </p:cNvPicPr>
          <p:nvPr/>
        </p:nvPicPr>
        <p:blipFill>
          <a:blip r:embed="rId5"/>
          <a:stretch>
            <a:fillRect/>
          </a:stretch>
        </p:blipFill>
        <p:spPr>
          <a:xfrm>
            <a:off x="0" y="519422"/>
            <a:ext cx="5941877" cy="2422881"/>
          </a:xfrm>
          <a:prstGeom prst="rect">
            <a:avLst/>
          </a:prstGeom>
        </p:spPr>
      </p:pic>
      <p:pic>
        <p:nvPicPr>
          <p:cNvPr id="11" name="Picture 10">
            <a:extLst>
              <a:ext uri="{FF2B5EF4-FFF2-40B4-BE49-F238E27FC236}">
                <a16:creationId xmlns:a16="http://schemas.microsoft.com/office/drawing/2014/main" id="{2FCFF788-EAEF-0D86-9A62-91618EE2E15B}"/>
              </a:ext>
            </a:extLst>
          </p:cNvPr>
          <p:cNvPicPr>
            <a:picLocks noChangeAspect="1"/>
          </p:cNvPicPr>
          <p:nvPr/>
        </p:nvPicPr>
        <p:blipFill>
          <a:blip r:embed="rId6"/>
          <a:stretch>
            <a:fillRect/>
          </a:stretch>
        </p:blipFill>
        <p:spPr>
          <a:xfrm>
            <a:off x="5941877" y="517578"/>
            <a:ext cx="3202123" cy="2422881"/>
          </a:xfrm>
          <a:prstGeom prst="rect">
            <a:avLst/>
          </a:prstGeom>
        </p:spPr>
      </p:pic>
      <p:pic>
        <p:nvPicPr>
          <p:cNvPr id="13" name="Picture 12">
            <a:extLst>
              <a:ext uri="{FF2B5EF4-FFF2-40B4-BE49-F238E27FC236}">
                <a16:creationId xmlns:a16="http://schemas.microsoft.com/office/drawing/2014/main" id="{CE44FED8-DACF-CBAE-5871-2A9D806E76F6}"/>
              </a:ext>
            </a:extLst>
          </p:cNvPr>
          <p:cNvPicPr>
            <a:picLocks noChangeAspect="1"/>
          </p:cNvPicPr>
          <p:nvPr/>
        </p:nvPicPr>
        <p:blipFill>
          <a:blip r:embed="rId7"/>
          <a:stretch>
            <a:fillRect/>
          </a:stretch>
        </p:blipFill>
        <p:spPr>
          <a:xfrm>
            <a:off x="0" y="2861073"/>
            <a:ext cx="4569030" cy="22824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grpSp>
        <p:nvGrpSpPr>
          <p:cNvPr id="1052" name="Google Shape;1052;p47"/>
          <p:cNvGrpSpPr/>
          <p:nvPr/>
        </p:nvGrpSpPr>
        <p:grpSpPr>
          <a:xfrm flipH="1">
            <a:off x="621100" y="4255275"/>
            <a:ext cx="1206211" cy="336300"/>
            <a:chOff x="7299150" y="4255275"/>
            <a:chExt cx="1206211" cy="336300"/>
          </a:xfrm>
        </p:grpSpPr>
        <p:sp>
          <p:nvSpPr>
            <p:cNvPr id="1053" name="Google Shape;1053;p47"/>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 name="Google Shape;1051;p47"/>
          <p:cNvSpPr txBox="1">
            <a:spLocks noGrp="1"/>
          </p:cNvSpPr>
          <p:nvPr>
            <p:ph type="body" idx="1"/>
          </p:nvPr>
        </p:nvSpPr>
        <p:spPr>
          <a:xfrm>
            <a:off x="0" y="-206299"/>
            <a:ext cx="9144000" cy="926100"/>
          </a:xfrm>
          <a:prstGeom prst="rect">
            <a:avLst/>
          </a:prstGeom>
          <a:solidFill>
            <a:schemeClr val="tx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lumMod val="75000"/>
                    <a:lumOff val="25000"/>
                  </a:schemeClr>
                </a:solidFill>
              </a:rPr>
              <a:t>Some Figures You </a:t>
            </a:r>
            <a:r>
              <a:rPr lang="en" sz="2400" b="1" dirty="0">
                <a:solidFill>
                  <a:srgbClr val="FF0000"/>
                </a:solidFill>
              </a:rPr>
              <a:t>Cannot</a:t>
            </a:r>
            <a:r>
              <a:rPr lang="en" sz="2000" dirty="0">
                <a:solidFill>
                  <a:schemeClr val="bg1">
                    <a:lumMod val="75000"/>
                    <a:lumOff val="25000"/>
                  </a:schemeClr>
                </a:solidFill>
              </a:rPr>
              <a:t> Usually See When Looking at Meta-Analyses</a:t>
            </a:r>
          </a:p>
        </p:txBody>
      </p:sp>
      <p:pic>
        <p:nvPicPr>
          <p:cNvPr id="3" name="Picture 2">
            <a:extLst>
              <a:ext uri="{FF2B5EF4-FFF2-40B4-BE49-F238E27FC236}">
                <a16:creationId xmlns:a16="http://schemas.microsoft.com/office/drawing/2014/main" id="{5291FB3E-A366-423E-A171-9819801A62CC}"/>
              </a:ext>
            </a:extLst>
          </p:cNvPr>
          <p:cNvPicPr>
            <a:picLocks noChangeAspect="1"/>
          </p:cNvPicPr>
          <p:nvPr/>
        </p:nvPicPr>
        <p:blipFill>
          <a:blip r:embed="rId3"/>
          <a:stretch>
            <a:fillRect/>
          </a:stretch>
        </p:blipFill>
        <p:spPr>
          <a:xfrm>
            <a:off x="-1" y="719801"/>
            <a:ext cx="2936816" cy="2027224"/>
          </a:xfrm>
          <a:prstGeom prst="rect">
            <a:avLst/>
          </a:prstGeom>
        </p:spPr>
      </p:pic>
      <p:pic>
        <p:nvPicPr>
          <p:cNvPr id="5" name="Picture 4">
            <a:extLst>
              <a:ext uri="{FF2B5EF4-FFF2-40B4-BE49-F238E27FC236}">
                <a16:creationId xmlns:a16="http://schemas.microsoft.com/office/drawing/2014/main" id="{2B259694-60B8-196D-96D7-EEE969C1B815}"/>
              </a:ext>
            </a:extLst>
          </p:cNvPr>
          <p:cNvPicPr>
            <a:picLocks noChangeAspect="1"/>
          </p:cNvPicPr>
          <p:nvPr/>
        </p:nvPicPr>
        <p:blipFill>
          <a:blip r:embed="rId4"/>
          <a:stretch>
            <a:fillRect/>
          </a:stretch>
        </p:blipFill>
        <p:spPr>
          <a:xfrm>
            <a:off x="2936818" y="719801"/>
            <a:ext cx="3132141" cy="2027223"/>
          </a:xfrm>
          <a:prstGeom prst="rect">
            <a:avLst/>
          </a:prstGeom>
        </p:spPr>
      </p:pic>
      <p:pic>
        <p:nvPicPr>
          <p:cNvPr id="7" name="Picture 6">
            <a:extLst>
              <a:ext uri="{FF2B5EF4-FFF2-40B4-BE49-F238E27FC236}">
                <a16:creationId xmlns:a16="http://schemas.microsoft.com/office/drawing/2014/main" id="{E7B70862-E38F-DBA3-320D-65614DEA3840}"/>
              </a:ext>
            </a:extLst>
          </p:cNvPr>
          <p:cNvPicPr>
            <a:picLocks noChangeAspect="1"/>
          </p:cNvPicPr>
          <p:nvPr/>
        </p:nvPicPr>
        <p:blipFill>
          <a:blip r:embed="rId5"/>
          <a:stretch>
            <a:fillRect/>
          </a:stretch>
        </p:blipFill>
        <p:spPr>
          <a:xfrm>
            <a:off x="6068960" y="629633"/>
            <a:ext cx="3075039" cy="2117391"/>
          </a:xfrm>
          <a:prstGeom prst="rect">
            <a:avLst/>
          </a:prstGeom>
        </p:spPr>
      </p:pic>
      <p:pic>
        <p:nvPicPr>
          <p:cNvPr id="12" name="Picture 11">
            <a:extLst>
              <a:ext uri="{FF2B5EF4-FFF2-40B4-BE49-F238E27FC236}">
                <a16:creationId xmlns:a16="http://schemas.microsoft.com/office/drawing/2014/main" id="{BCA75DE7-2FD2-C905-EE15-29F7EBC887E8}"/>
              </a:ext>
            </a:extLst>
          </p:cNvPr>
          <p:cNvPicPr>
            <a:picLocks noChangeAspect="1"/>
          </p:cNvPicPr>
          <p:nvPr/>
        </p:nvPicPr>
        <p:blipFill>
          <a:blip r:embed="rId6"/>
          <a:stretch>
            <a:fillRect/>
          </a:stretch>
        </p:blipFill>
        <p:spPr>
          <a:xfrm>
            <a:off x="0" y="2730735"/>
            <a:ext cx="2912349" cy="2412766"/>
          </a:xfrm>
          <a:prstGeom prst="rect">
            <a:avLst/>
          </a:prstGeom>
        </p:spPr>
      </p:pic>
      <p:pic>
        <p:nvPicPr>
          <p:cNvPr id="15" name="Picture 14">
            <a:extLst>
              <a:ext uri="{FF2B5EF4-FFF2-40B4-BE49-F238E27FC236}">
                <a16:creationId xmlns:a16="http://schemas.microsoft.com/office/drawing/2014/main" id="{0C37B78B-7C3E-0A5C-E3B2-A69C66F16C18}"/>
              </a:ext>
            </a:extLst>
          </p:cNvPr>
          <p:cNvPicPr>
            <a:picLocks noChangeAspect="1"/>
          </p:cNvPicPr>
          <p:nvPr/>
        </p:nvPicPr>
        <p:blipFill>
          <a:blip r:embed="rId7"/>
          <a:stretch>
            <a:fillRect/>
          </a:stretch>
        </p:blipFill>
        <p:spPr>
          <a:xfrm>
            <a:off x="2912349" y="2730734"/>
            <a:ext cx="3319304" cy="2414039"/>
          </a:xfrm>
          <a:prstGeom prst="rect">
            <a:avLst/>
          </a:prstGeom>
        </p:spPr>
      </p:pic>
      <p:pic>
        <p:nvPicPr>
          <p:cNvPr id="17" name="Picture 16">
            <a:extLst>
              <a:ext uri="{FF2B5EF4-FFF2-40B4-BE49-F238E27FC236}">
                <a16:creationId xmlns:a16="http://schemas.microsoft.com/office/drawing/2014/main" id="{C735FE52-BA63-78D8-07AE-98EC02932204}"/>
              </a:ext>
            </a:extLst>
          </p:cNvPr>
          <p:cNvPicPr>
            <a:picLocks noChangeAspect="1"/>
          </p:cNvPicPr>
          <p:nvPr/>
        </p:nvPicPr>
        <p:blipFill>
          <a:blip r:embed="rId8"/>
          <a:stretch>
            <a:fillRect/>
          </a:stretch>
        </p:blipFill>
        <p:spPr>
          <a:xfrm>
            <a:off x="6201647" y="2739650"/>
            <a:ext cx="2942353" cy="2403850"/>
          </a:xfrm>
          <a:prstGeom prst="rect">
            <a:avLst/>
          </a:prstGeom>
        </p:spPr>
      </p:pic>
    </p:spTree>
    <p:extLst>
      <p:ext uri="{BB962C8B-B14F-4D97-AF65-F5344CB8AC3E}">
        <p14:creationId xmlns:p14="http://schemas.microsoft.com/office/powerpoint/2010/main" val="497910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9F6C-3CAA-5E76-79EE-08B4E4B22D35}"/>
              </a:ext>
            </a:extLst>
          </p:cNvPr>
          <p:cNvSpPr>
            <a:spLocks noGrp="1"/>
          </p:cNvSpPr>
          <p:nvPr>
            <p:ph type="title"/>
          </p:nvPr>
        </p:nvSpPr>
        <p:spPr>
          <a:xfrm>
            <a:off x="1709250" y="1729162"/>
            <a:ext cx="5725500" cy="1257075"/>
          </a:xfrm>
        </p:spPr>
        <p:txBody>
          <a:bodyPr/>
          <a:lstStyle/>
          <a:p>
            <a:r>
              <a:rPr lang="en-US" sz="2600" dirty="0"/>
              <a:t>What is General Idea Behind </a:t>
            </a:r>
            <a:r>
              <a:rPr lang="en-US" sz="2600" dirty="0">
                <a:solidFill>
                  <a:schemeClr val="accent3">
                    <a:lumMod val="75000"/>
                  </a:schemeClr>
                </a:solidFill>
              </a:rPr>
              <a:t>Meta-Analysis</a:t>
            </a:r>
            <a:r>
              <a:rPr lang="en-US" sz="2600" dirty="0"/>
              <a:t>?</a:t>
            </a:r>
            <a:br>
              <a:rPr lang="en-US" sz="2600" dirty="0"/>
            </a:br>
            <a:endParaRPr lang="en-US" sz="2600" dirty="0"/>
          </a:p>
        </p:txBody>
      </p:sp>
      <p:sp>
        <p:nvSpPr>
          <p:cNvPr id="3" name="Subtitle 2">
            <a:extLst>
              <a:ext uri="{FF2B5EF4-FFF2-40B4-BE49-F238E27FC236}">
                <a16:creationId xmlns:a16="http://schemas.microsoft.com/office/drawing/2014/main" id="{37494F24-D144-50F1-13B2-37A99FD2CC61}"/>
              </a:ext>
            </a:extLst>
          </p:cNvPr>
          <p:cNvSpPr>
            <a:spLocks noGrp="1"/>
          </p:cNvSpPr>
          <p:nvPr>
            <p:ph type="subTitle" idx="1"/>
          </p:nvPr>
        </p:nvSpPr>
        <p:spPr>
          <a:xfrm>
            <a:off x="1709250" y="2772187"/>
            <a:ext cx="5725500" cy="428100"/>
          </a:xfrm>
        </p:spPr>
        <p:txBody>
          <a:bodyPr/>
          <a:lstStyle/>
          <a:p>
            <a:r>
              <a:rPr lang="en-US" dirty="0"/>
              <a:t>It is Weighted Mean of Effect sizes</a:t>
            </a:r>
          </a:p>
        </p:txBody>
      </p:sp>
    </p:spTree>
    <p:extLst>
      <p:ext uri="{BB962C8B-B14F-4D97-AF65-F5344CB8AC3E}">
        <p14:creationId xmlns:p14="http://schemas.microsoft.com/office/powerpoint/2010/main" val="328254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4372-46C6-7B46-C263-3D7B9D457544}"/>
              </a:ext>
            </a:extLst>
          </p:cNvPr>
          <p:cNvSpPr>
            <a:spLocks noGrp="1"/>
          </p:cNvSpPr>
          <p:nvPr>
            <p:ph type="title"/>
          </p:nvPr>
        </p:nvSpPr>
        <p:spPr/>
        <p:txBody>
          <a:bodyPr/>
          <a:lstStyle/>
          <a:p>
            <a:r>
              <a:rPr lang="en-US" sz="3600" dirty="0"/>
              <a:t>Effect Size</a:t>
            </a:r>
          </a:p>
        </p:txBody>
      </p:sp>
      <p:sp>
        <p:nvSpPr>
          <p:cNvPr id="3" name="Subtitle 2">
            <a:extLst>
              <a:ext uri="{FF2B5EF4-FFF2-40B4-BE49-F238E27FC236}">
                <a16:creationId xmlns:a16="http://schemas.microsoft.com/office/drawing/2014/main" id="{13265C3E-317B-99C7-C2AD-EE0BED972BEC}"/>
              </a:ext>
            </a:extLst>
          </p:cNvPr>
          <p:cNvSpPr>
            <a:spLocks noGrp="1"/>
          </p:cNvSpPr>
          <p:nvPr>
            <p:ph type="subTitle" idx="1"/>
          </p:nvPr>
        </p:nvSpPr>
        <p:spPr>
          <a:xfrm>
            <a:off x="1850923" y="2163750"/>
            <a:ext cx="5442154" cy="1559100"/>
          </a:xfrm>
        </p:spPr>
        <p:txBody>
          <a:bodyPr/>
          <a:lstStyle/>
          <a:p>
            <a:pPr marL="127000" indent="0">
              <a:buNone/>
            </a:pPr>
            <a:r>
              <a:rPr lang="en-US" dirty="0"/>
              <a:t>the effect size is a measure of the magnitude of the relationship or difference between two groups or conditions. It is used to quantitatively summarize the results of multiple studies and determine whether there is a consistent effect across studies.</a:t>
            </a:r>
          </a:p>
        </p:txBody>
      </p:sp>
    </p:spTree>
    <p:extLst>
      <p:ext uri="{BB962C8B-B14F-4D97-AF65-F5344CB8AC3E}">
        <p14:creationId xmlns:p14="http://schemas.microsoft.com/office/powerpoint/2010/main" val="47981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Types of Effect Sizes</a:t>
            </a:r>
            <a:endParaRPr sz="3200" dirty="0"/>
          </a:p>
        </p:txBody>
      </p:sp>
      <p:sp>
        <p:nvSpPr>
          <p:cNvPr id="1207" name="Google Shape;1207;p52"/>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Mean</a:t>
            </a:r>
            <a:endParaRPr dirty="0"/>
          </a:p>
        </p:txBody>
      </p:sp>
      <p:sp>
        <p:nvSpPr>
          <p:cNvPr id="1208" name="Google Shape;1208;p52"/>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Fractions</a:t>
            </a:r>
            <a:endParaRPr dirty="0"/>
          </a:p>
        </p:txBody>
      </p:sp>
      <p:sp>
        <p:nvSpPr>
          <p:cNvPr id="1209" name="Google Shape;1209;p52"/>
          <p:cNvSpPr txBox="1">
            <a:spLocks noGrp="1"/>
          </p:cNvSpPr>
          <p:nvPr>
            <p:ph type="subTitle" idx="2"/>
          </p:nvPr>
        </p:nvSpPr>
        <p:spPr>
          <a:xfrm>
            <a:off x="3461375" y="2895072"/>
            <a:ext cx="2238300" cy="1712417"/>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accent4">
                    <a:lumMod val="20000"/>
                    <a:lumOff val="80000"/>
                  </a:schemeClr>
                </a:solidFill>
              </a:rPr>
              <a:t>Proportions</a:t>
            </a:r>
          </a:p>
          <a:p>
            <a:pPr marL="285750" lvl="0" indent="-285750" algn="l" rtl="0">
              <a:spcBef>
                <a:spcPts val="0"/>
              </a:spcBef>
              <a:spcAft>
                <a:spcPts val="0"/>
              </a:spcAft>
              <a:buFont typeface="Arial" panose="020B0604020202020204" pitchFamily="34" charset="0"/>
              <a:buChar char="•"/>
            </a:pPr>
            <a:r>
              <a:rPr lang="en-US" dirty="0">
                <a:solidFill>
                  <a:schemeClr val="accent4">
                    <a:lumMod val="20000"/>
                    <a:lumOff val="80000"/>
                  </a:schemeClr>
                </a:solidFill>
              </a:rPr>
              <a:t>Ratios</a:t>
            </a:r>
          </a:p>
          <a:p>
            <a:pPr marL="742950" lvl="1" indent="-285750" algn="l">
              <a:buFont typeface="Arial" panose="020B0604020202020204" pitchFamily="34" charset="0"/>
              <a:buChar char="•"/>
            </a:pPr>
            <a:r>
              <a:rPr lang="en-US" dirty="0">
                <a:solidFill>
                  <a:schemeClr val="accent4">
                    <a:lumMod val="20000"/>
                    <a:lumOff val="80000"/>
                  </a:schemeClr>
                </a:solidFill>
              </a:rPr>
              <a:t>Odds</a:t>
            </a:r>
          </a:p>
          <a:p>
            <a:pPr marL="742950" lvl="1" indent="-285750" algn="l">
              <a:buFont typeface="Arial" panose="020B0604020202020204" pitchFamily="34" charset="0"/>
              <a:buChar char="•"/>
            </a:pPr>
            <a:r>
              <a:rPr lang="en-US" dirty="0">
                <a:solidFill>
                  <a:schemeClr val="accent4">
                    <a:lumMod val="20000"/>
                    <a:lumOff val="80000"/>
                  </a:schemeClr>
                </a:solidFill>
              </a:rPr>
              <a:t>Risk</a:t>
            </a:r>
          </a:p>
          <a:p>
            <a:pPr marL="285750" indent="-285750" algn="l">
              <a:buFont typeface="Arial" panose="020B0604020202020204" pitchFamily="34" charset="0"/>
              <a:buChar char="•"/>
            </a:pPr>
            <a:r>
              <a:rPr lang="en-US" dirty="0">
                <a:solidFill>
                  <a:schemeClr val="accent4">
                    <a:lumMod val="20000"/>
                    <a:lumOff val="80000"/>
                  </a:schemeClr>
                </a:solidFill>
              </a:rPr>
              <a:t>Incidence Rate Ratio</a:t>
            </a:r>
          </a:p>
        </p:txBody>
      </p:sp>
      <p:sp>
        <p:nvSpPr>
          <p:cNvPr id="1210" name="Google Shape;1210;p52"/>
          <p:cNvSpPr txBox="1">
            <a:spLocks noGrp="1"/>
          </p:cNvSpPr>
          <p:nvPr>
            <p:ph type="subTitle" idx="4"/>
          </p:nvPr>
        </p:nvSpPr>
        <p:spPr>
          <a:xfrm>
            <a:off x="988833" y="3012243"/>
            <a:ext cx="2238300" cy="151712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accent4">
                    <a:lumMod val="20000"/>
                    <a:lumOff val="80000"/>
                  </a:schemeClr>
                </a:solidFill>
              </a:rPr>
              <a:t>Single Group Mean</a:t>
            </a:r>
          </a:p>
          <a:p>
            <a:pPr marL="285750" lvl="0" indent="-285750" algn="l" rtl="0">
              <a:spcBef>
                <a:spcPts val="0"/>
              </a:spcBef>
              <a:spcAft>
                <a:spcPts val="0"/>
              </a:spcAft>
              <a:buFont typeface="Arial" panose="020B0604020202020204" pitchFamily="34" charset="0"/>
              <a:buChar char="•"/>
            </a:pPr>
            <a:r>
              <a:rPr lang="en-US" dirty="0">
                <a:solidFill>
                  <a:schemeClr val="accent4">
                    <a:lumMod val="20000"/>
                    <a:lumOff val="80000"/>
                  </a:schemeClr>
                </a:solidFill>
              </a:rPr>
              <a:t>Standardized Mean difference</a:t>
            </a:r>
          </a:p>
          <a:p>
            <a:pPr marL="742950" lvl="1" indent="-285750" algn="l">
              <a:buFont typeface="Arial" panose="020B0604020202020204" pitchFamily="34" charset="0"/>
              <a:buChar char="•"/>
            </a:pPr>
            <a:r>
              <a:rPr lang="en-US" dirty="0">
                <a:solidFill>
                  <a:schemeClr val="accent4">
                    <a:lumMod val="20000"/>
                    <a:lumOff val="80000"/>
                  </a:schemeClr>
                </a:solidFill>
              </a:rPr>
              <a:t>Cohen’s d</a:t>
            </a:r>
          </a:p>
          <a:p>
            <a:pPr marL="742950" lvl="1" indent="-285750" algn="l">
              <a:buFont typeface="Arial" panose="020B0604020202020204" pitchFamily="34" charset="0"/>
              <a:buChar char="•"/>
            </a:pPr>
            <a:r>
              <a:rPr lang="en-US" dirty="0">
                <a:solidFill>
                  <a:schemeClr val="accent4">
                    <a:lumMod val="20000"/>
                    <a:lumOff val="80000"/>
                  </a:schemeClr>
                </a:solidFill>
              </a:rPr>
              <a:t>Hedges’ g</a:t>
            </a:r>
          </a:p>
          <a:p>
            <a:pPr marL="742950" lvl="1" indent="-285750" algn="l">
              <a:buFont typeface="Arial" panose="020B0604020202020204" pitchFamily="34" charset="0"/>
              <a:buChar char="•"/>
            </a:pPr>
            <a:r>
              <a:rPr lang="en-US" dirty="0">
                <a:solidFill>
                  <a:schemeClr val="accent4">
                    <a:lumMod val="20000"/>
                    <a:lumOff val="80000"/>
                  </a:schemeClr>
                </a:solidFill>
              </a:rPr>
              <a:t>Etc.</a:t>
            </a:r>
            <a:endParaRPr dirty="0">
              <a:solidFill>
                <a:schemeClr val="accent4">
                  <a:lumMod val="20000"/>
                  <a:lumOff val="80000"/>
                </a:schemeClr>
              </a:solidFill>
            </a:endParaRPr>
          </a:p>
        </p:txBody>
      </p:sp>
      <p:sp>
        <p:nvSpPr>
          <p:cNvPr id="1211" name="Google Shape;1211;p52"/>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Correlation</a:t>
            </a:r>
            <a:endParaRPr dirty="0"/>
          </a:p>
        </p:txBody>
      </p:sp>
      <p:sp>
        <p:nvSpPr>
          <p:cNvPr id="1212" name="Google Shape;1212;p52"/>
          <p:cNvSpPr txBox="1">
            <a:spLocks noGrp="1"/>
          </p:cNvSpPr>
          <p:nvPr>
            <p:ph type="subTitle" idx="6"/>
          </p:nvPr>
        </p:nvSpPr>
        <p:spPr>
          <a:xfrm>
            <a:off x="6194475" y="2928741"/>
            <a:ext cx="2238300" cy="120080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dirty="0">
                <a:solidFill>
                  <a:schemeClr val="accent4">
                    <a:lumMod val="20000"/>
                    <a:lumOff val="80000"/>
                  </a:schemeClr>
                </a:solidFill>
              </a:rPr>
              <a:t>Pearson Correlation</a:t>
            </a:r>
          </a:p>
          <a:p>
            <a:pPr marL="742950" lvl="1" indent="-285750" algn="l">
              <a:buFont typeface="Arial" panose="020B0604020202020204" pitchFamily="34" charset="0"/>
              <a:buChar char="•"/>
            </a:pPr>
            <a:r>
              <a:rPr lang="en-US" dirty="0">
                <a:solidFill>
                  <a:schemeClr val="accent4">
                    <a:lumMod val="20000"/>
                    <a:lumOff val="80000"/>
                  </a:schemeClr>
                </a:solidFill>
              </a:rPr>
              <a:t>Usually is transformed into Fisher’s Z</a:t>
            </a:r>
            <a:endParaRPr dirty="0">
              <a:solidFill>
                <a:schemeClr val="accent4">
                  <a:lumMod val="20000"/>
                  <a:lumOff val="80000"/>
                </a:schemeClr>
              </a:solidFill>
            </a:endParaRPr>
          </a:p>
        </p:txBody>
      </p:sp>
      <p:grpSp>
        <p:nvGrpSpPr>
          <p:cNvPr id="1213" name="Google Shape;1213;p52"/>
          <p:cNvGrpSpPr/>
          <p:nvPr/>
        </p:nvGrpSpPr>
        <p:grpSpPr>
          <a:xfrm>
            <a:off x="4402850" y="2002055"/>
            <a:ext cx="355258" cy="355288"/>
            <a:chOff x="-44924250" y="3206000"/>
            <a:chExt cx="300100" cy="300125"/>
          </a:xfrm>
        </p:grpSpPr>
        <p:sp>
          <p:nvSpPr>
            <p:cNvPr id="1214" name="Google Shape;1214;p5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52"/>
          <p:cNvGrpSpPr/>
          <p:nvPr/>
        </p:nvGrpSpPr>
        <p:grpSpPr>
          <a:xfrm>
            <a:off x="7140726" y="2043102"/>
            <a:ext cx="356205" cy="314240"/>
            <a:chOff x="-45674075" y="3586425"/>
            <a:chExt cx="300900" cy="265450"/>
          </a:xfrm>
        </p:grpSpPr>
        <p:sp>
          <p:nvSpPr>
            <p:cNvPr id="1220" name="Google Shape;1220;p5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52"/>
          <p:cNvGrpSpPr/>
          <p:nvPr/>
        </p:nvGrpSpPr>
        <p:grpSpPr>
          <a:xfrm>
            <a:off x="1665876" y="2002524"/>
            <a:ext cx="354341" cy="354341"/>
            <a:chOff x="-49027775" y="3183175"/>
            <a:chExt cx="299325" cy="299325"/>
          </a:xfrm>
        </p:grpSpPr>
        <p:sp>
          <p:nvSpPr>
            <p:cNvPr id="1223" name="Google Shape;1223;p5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2638510" y="4529372"/>
            <a:ext cx="573277" cy="572696"/>
            <a:chOff x="4079851" y="151677"/>
            <a:chExt cx="1014291" cy="1013263"/>
          </a:xfrm>
        </p:grpSpPr>
        <p:sp>
          <p:nvSpPr>
            <p:cNvPr id="1229" name="Google Shape;1229;p52"/>
            <p:cNvSpPr/>
            <p:nvPr/>
          </p:nvSpPr>
          <p:spPr>
            <a:xfrm>
              <a:off x="4245055" y="331410"/>
              <a:ext cx="653787" cy="653787"/>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346587" y="445025"/>
            <a:ext cx="864255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Brief Insight on Calculation of Effect sizes</a:t>
            </a:r>
            <a:endParaRPr sz="2800" dirty="0"/>
          </a:p>
        </p:txBody>
      </p:sp>
      <p:sp>
        <p:nvSpPr>
          <p:cNvPr id="1196" name="Google Shape;1196;p51"/>
          <p:cNvSpPr txBox="1"/>
          <p:nvPr/>
        </p:nvSpPr>
        <p:spPr>
          <a:xfrm>
            <a:off x="629693" y="1610713"/>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err="1">
                <a:solidFill>
                  <a:srgbClr val="FFFFFF"/>
                </a:solidFill>
                <a:latin typeface="Nova Flat"/>
                <a:ea typeface="Nova Flat"/>
                <a:cs typeface="Nova Flat"/>
                <a:sym typeface="Nova Flat"/>
              </a:rPr>
              <a:t>Hedges’s</a:t>
            </a:r>
            <a:r>
              <a:rPr lang="en-US" sz="2600" dirty="0">
                <a:solidFill>
                  <a:srgbClr val="FFFFFF"/>
                </a:solidFill>
                <a:latin typeface="Nova Flat"/>
                <a:ea typeface="Nova Flat"/>
                <a:cs typeface="Nova Flat"/>
                <a:sym typeface="Nova Flat"/>
              </a:rPr>
              <a:t> SMD</a:t>
            </a:r>
            <a:endParaRPr sz="2600" dirty="0">
              <a:solidFill>
                <a:srgbClr val="FFFFFF"/>
              </a:solidFill>
              <a:latin typeface="Nova Flat"/>
              <a:ea typeface="Nova Flat"/>
              <a:cs typeface="Nova Flat"/>
              <a:sym typeface="Nova Flat"/>
            </a:endParaRPr>
          </a:p>
        </p:txBody>
      </p:sp>
      <p:sp>
        <p:nvSpPr>
          <p:cNvPr id="1197" name="Google Shape;1197;p51"/>
          <p:cNvSpPr txBox="1"/>
          <p:nvPr/>
        </p:nvSpPr>
        <p:spPr>
          <a:xfrm>
            <a:off x="629693" y="2612437"/>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solidFill>
                  <a:srgbClr val="FFFFFF"/>
                </a:solidFill>
                <a:latin typeface="Nova Flat"/>
                <a:ea typeface="Nova Flat"/>
                <a:cs typeface="Nova Flat"/>
                <a:sym typeface="Nova Flat"/>
              </a:rPr>
              <a:t>Log Odds Ratio</a:t>
            </a:r>
            <a:endParaRPr sz="2600" dirty="0">
              <a:solidFill>
                <a:srgbClr val="FFFFFF"/>
              </a:solidFill>
              <a:latin typeface="Nova Flat"/>
              <a:ea typeface="Nova Flat"/>
              <a:cs typeface="Nova Flat"/>
              <a:sym typeface="Nova Flat"/>
            </a:endParaRPr>
          </a:p>
        </p:txBody>
      </p:sp>
      <p:sp>
        <p:nvSpPr>
          <p:cNvPr id="1200" name="Google Shape;1200;p51"/>
          <p:cNvSpPr/>
          <p:nvPr/>
        </p:nvSpPr>
        <p:spPr>
          <a:xfrm>
            <a:off x="496195" y="1346338"/>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496194" y="2348062"/>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01;p51">
            <a:extLst>
              <a:ext uri="{FF2B5EF4-FFF2-40B4-BE49-F238E27FC236}">
                <a16:creationId xmlns:a16="http://schemas.microsoft.com/office/drawing/2014/main" id="{24A5DACD-26F5-1E6D-A9C8-E07E3E275CC0}"/>
              </a:ext>
            </a:extLst>
          </p:cNvPr>
          <p:cNvSpPr/>
          <p:nvPr/>
        </p:nvSpPr>
        <p:spPr>
          <a:xfrm>
            <a:off x="496194" y="3349786"/>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97;p51">
            <a:extLst>
              <a:ext uri="{FF2B5EF4-FFF2-40B4-BE49-F238E27FC236}">
                <a16:creationId xmlns:a16="http://schemas.microsoft.com/office/drawing/2014/main" id="{93B5EB12-CE3A-901C-9455-7CADDA65180A}"/>
              </a:ext>
            </a:extLst>
          </p:cNvPr>
          <p:cNvSpPr txBox="1"/>
          <p:nvPr/>
        </p:nvSpPr>
        <p:spPr>
          <a:xfrm>
            <a:off x="629693" y="3614161"/>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a:solidFill>
                  <a:srgbClr val="FFFFFF"/>
                </a:solidFill>
                <a:latin typeface="Nova Flat"/>
                <a:ea typeface="Nova Flat"/>
                <a:cs typeface="Nova Flat"/>
                <a:sym typeface="Nova Flat"/>
              </a:rPr>
              <a:t>Fisher’s Z-Transform</a:t>
            </a:r>
            <a:endParaRPr sz="2600" dirty="0">
              <a:solidFill>
                <a:srgbClr val="FFFFFF"/>
              </a:solidFill>
              <a:latin typeface="Nova Flat"/>
              <a:ea typeface="Nova Flat"/>
              <a:cs typeface="Nova Flat"/>
              <a:sym typeface="Nova Flat"/>
            </a:endParaRPr>
          </a:p>
        </p:txBody>
      </p:sp>
      <p:sp>
        <p:nvSpPr>
          <p:cNvPr id="6" name="TextBox 5">
            <a:extLst>
              <a:ext uri="{FF2B5EF4-FFF2-40B4-BE49-F238E27FC236}">
                <a16:creationId xmlns:a16="http://schemas.microsoft.com/office/drawing/2014/main" id="{7D39A27D-0465-28C9-1807-147AF12F363C}"/>
              </a:ext>
            </a:extLst>
          </p:cNvPr>
          <p:cNvSpPr txBox="1"/>
          <p:nvPr/>
        </p:nvSpPr>
        <p:spPr>
          <a:xfrm>
            <a:off x="3473245" y="1419881"/>
            <a:ext cx="4572000" cy="738664"/>
          </a:xfrm>
          <a:prstGeom prst="rect">
            <a:avLst/>
          </a:prstGeom>
          <a:noFill/>
        </p:spPr>
        <p:txBody>
          <a:bodyPr wrap="square">
            <a:spAutoFit/>
          </a:bodyPr>
          <a:lstStyle/>
          <a:p>
            <a:r>
              <a:rPr lang="en-US" dirty="0">
                <a:solidFill>
                  <a:schemeClr val="accent4">
                    <a:lumMod val="20000"/>
                    <a:lumOff val="80000"/>
                  </a:schemeClr>
                </a:solidFill>
              </a:rPr>
              <a:t>d = (M1 - M2) / </a:t>
            </a:r>
            <a:r>
              <a:rPr lang="en-US" dirty="0" err="1">
                <a:solidFill>
                  <a:schemeClr val="accent4">
                    <a:lumMod val="20000"/>
                    <a:lumOff val="80000"/>
                  </a:schemeClr>
                </a:solidFill>
              </a:rPr>
              <a:t>Sdpooled</a:t>
            </a:r>
            <a:endParaRPr lang="en-US" dirty="0">
              <a:solidFill>
                <a:schemeClr val="accent4">
                  <a:lumMod val="20000"/>
                  <a:lumOff val="80000"/>
                </a:schemeClr>
              </a:solidFill>
            </a:endParaRPr>
          </a:p>
          <a:p>
            <a:r>
              <a:rPr lang="en-US" dirty="0" err="1">
                <a:solidFill>
                  <a:schemeClr val="accent4">
                    <a:lumMod val="20000"/>
                    <a:lumOff val="80000"/>
                  </a:schemeClr>
                </a:solidFill>
              </a:rPr>
              <a:t>SDpooled</a:t>
            </a:r>
            <a:r>
              <a:rPr lang="en-US" dirty="0">
                <a:solidFill>
                  <a:schemeClr val="accent4">
                    <a:lumMod val="20000"/>
                    <a:lumOff val="80000"/>
                  </a:schemeClr>
                </a:solidFill>
              </a:rPr>
              <a:t> = sqrt((SD1^2 + SD2^2) / 2)</a:t>
            </a:r>
          </a:p>
          <a:p>
            <a:r>
              <a:rPr lang="en-US" dirty="0">
                <a:solidFill>
                  <a:schemeClr val="accent4">
                    <a:lumMod val="20000"/>
                    <a:lumOff val="80000"/>
                  </a:schemeClr>
                </a:solidFill>
              </a:rPr>
              <a:t>g = d * (1 - 3/(4*N-9))</a:t>
            </a:r>
          </a:p>
        </p:txBody>
      </p:sp>
      <p:sp>
        <p:nvSpPr>
          <p:cNvPr id="10" name="TextBox 9">
            <a:extLst>
              <a:ext uri="{FF2B5EF4-FFF2-40B4-BE49-F238E27FC236}">
                <a16:creationId xmlns:a16="http://schemas.microsoft.com/office/drawing/2014/main" id="{A57DC4A6-D161-4425-0D91-112F7C1645FE}"/>
              </a:ext>
            </a:extLst>
          </p:cNvPr>
          <p:cNvSpPr txBox="1"/>
          <p:nvPr/>
        </p:nvSpPr>
        <p:spPr>
          <a:xfrm>
            <a:off x="3473245" y="3349786"/>
            <a:ext cx="4572000" cy="954107"/>
          </a:xfrm>
          <a:prstGeom prst="rect">
            <a:avLst/>
          </a:prstGeom>
          <a:noFill/>
        </p:spPr>
        <p:txBody>
          <a:bodyPr wrap="square">
            <a:spAutoFit/>
          </a:bodyPr>
          <a:lstStyle/>
          <a:p>
            <a:r>
              <a:rPr lang="en-US" dirty="0">
                <a:solidFill>
                  <a:schemeClr val="accent4">
                    <a:lumMod val="20000"/>
                    <a:lumOff val="80000"/>
                  </a:schemeClr>
                </a:solidFill>
              </a:rPr>
              <a:t>r = </a:t>
            </a:r>
            <a:r>
              <a:rPr lang="el-GR" dirty="0">
                <a:solidFill>
                  <a:schemeClr val="accent4">
                    <a:lumMod val="20000"/>
                    <a:lumOff val="80000"/>
                  </a:schemeClr>
                </a:solidFill>
              </a:rPr>
              <a:t>Σ[(</a:t>
            </a:r>
            <a:r>
              <a:rPr lang="en-US" dirty="0">
                <a:solidFill>
                  <a:schemeClr val="accent4">
                    <a:lumMod val="20000"/>
                    <a:lumOff val="80000"/>
                  </a:schemeClr>
                </a:solidFill>
              </a:rPr>
              <a:t>Xi - x̄)(Yi - </a:t>
            </a:r>
            <a:r>
              <a:rPr lang="en-US" dirty="0" err="1">
                <a:solidFill>
                  <a:schemeClr val="accent4">
                    <a:lumMod val="20000"/>
                    <a:lumOff val="80000"/>
                  </a:schemeClr>
                </a:solidFill>
              </a:rPr>
              <a:t>ȳ</a:t>
            </a:r>
            <a:r>
              <a:rPr lang="en-US" dirty="0">
                <a:solidFill>
                  <a:schemeClr val="accent4">
                    <a:lumMod val="20000"/>
                    <a:lumOff val="80000"/>
                  </a:schemeClr>
                </a:solidFill>
              </a:rPr>
              <a:t>)] / [√</a:t>
            </a:r>
            <a:r>
              <a:rPr lang="el-GR" dirty="0">
                <a:solidFill>
                  <a:schemeClr val="accent4">
                    <a:lumMod val="20000"/>
                    <a:lumOff val="80000"/>
                  </a:schemeClr>
                </a:solidFill>
              </a:rPr>
              <a:t>Σ(</a:t>
            </a:r>
            <a:r>
              <a:rPr lang="en-US" dirty="0">
                <a:solidFill>
                  <a:schemeClr val="accent4">
                    <a:lumMod val="20000"/>
                    <a:lumOff val="80000"/>
                  </a:schemeClr>
                </a:solidFill>
              </a:rPr>
              <a:t>Xi - x̄)² √</a:t>
            </a:r>
            <a:r>
              <a:rPr lang="el-GR" dirty="0">
                <a:solidFill>
                  <a:schemeClr val="accent4">
                    <a:lumMod val="20000"/>
                    <a:lumOff val="80000"/>
                  </a:schemeClr>
                </a:solidFill>
              </a:rPr>
              <a:t>Σ(</a:t>
            </a:r>
            <a:r>
              <a:rPr lang="en-US" dirty="0">
                <a:solidFill>
                  <a:schemeClr val="accent4">
                    <a:lumMod val="20000"/>
                    <a:lumOff val="80000"/>
                  </a:schemeClr>
                </a:solidFill>
              </a:rPr>
              <a:t>Yi - </a:t>
            </a:r>
            <a:r>
              <a:rPr lang="en-US" dirty="0" err="1">
                <a:solidFill>
                  <a:schemeClr val="accent4">
                    <a:lumMod val="20000"/>
                    <a:lumOff val="80000"/>
                  </a:schemeClr>
                </a:solidFill>
              </a:rPr>
              <a:t>ȳ</a:t>
            </a:r>
            <a:r>
              <a:rPr lang="en-US" dirty="0">
                <a:solidFill>
                  <a:schemeClr val="accent4">
                    <a:lumMod val="20000"/>
                    <a:lumOff val="80000"/>
                  </a:schemeClr>
                </a:solidFill>
              </a:rPr>
              <a:t>)²]</a:t>
            </a:r>
          </a:p>
          <a:p>
            <a:r>
              <a:rPr lang="en-US" dirty="0">
                <a:solidFill>
                  <a:schemeClr val="accent4">
                    <a:lumMod val="20000"/>
                    <a:lumOff val="80000"/>
                  </a:schemeClr>
                </a:solidFill>
              </a:rPr>
              <a:t>SE(r) = [(1 - r²) / √(n - 2)]</a:t>
            </a:r>
          </a:p>
          <a:p>
            <a:r>
              <a:rPr lang="en-US" dirty="0">
                <a:solidFill>
                  <a:schemeClr val="accent4">
                    <a:lumMod val="20000"/>
                    <a:lumOff val="80000"/>
                  </a:schemeClr>
                </a:solidFill>
              </a:rPr>
              <a:t>z = 0.5 * ln[(1 + r) / (1 - r)]</a:t>
            </a:r>
          </a:p>
          <a:p>
            <a:r>
              <a:rPr lang="en-US" dirty="0">
                <a:solidFill>
                  <a:schemeClr val="accent4">
                    <a:lumMod val="20000"/>
                    <a:lumOff val="80000"/>
                  </a:schemeClr>
                </a:solidFill>
              </a:rPr>
              <a:t>SE(z) = 1/√(n-3)</a:t>
            </a:r>
          </a:p>
        </p:txBody>
      </p:sp>
      <p:sp>
        <p:nvSpPr>
          <p:cNvPr id="11" name="TextBox 10">
            <a:extLst>
              <a:ext uri="{FF2B5EF4-FFF2-40B4-BE49-F238E27FC236}">
                <a16:creationId xmlns:a16="http://schemas.microsoft.com/office/drawing/2014/main" id="{DD7FD849-DE80-5F18-5155-D044AC5B568B}"/>
              </a:ext>
            </a:extLst>
          </p:cNvPr>
          <p:cNvSpPr txBox="1"/>
          <p:nvPr/>
        </p:nvSpPr>
        <p:spPr>
          <a:xfrm>
            <a:off x="3473245" y="2600277"/>
            <a:ext cx="4572000" cy="307777"/>
          </a:xfrm>
          <a:prstGeom prst="rect">
            <a:avLst/>
          </a:prstGeom>
          <a:noFill/>
        </p:spPr>
        <p:txBody>
          <a:bodyPr wrap="square">
            <a:spAutoFit/>
          </a:bodyPr>
          <a:lstStyle/>
          <a:p>
            <a:r>
              <a:rPr lang="en-US" dirty="0">
                <a:solidFill>
                  <a:schemeClr val="accent4">
                    <a:lumMod val="20000"/>
                    <a:lumOff val="80000"/>
                  </a:schemeClr>
                </a:solidFill>
              </a:rPr>
              <a:t>Ln(OR)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Meta-Analysis</a:t>
            </a:r>
            <a:endParaRPr dirty="0"/>
          </a:p>
        </p:txBody>
      </p:sp>
      <p:sp>
        <p:nvSpPr>
          <p:cNvPr id="1107" name="Google Shape;1107;p49"/>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Random-Effect Model</a:t>
            </a:r>
            <a:endParaRPr dirty="0"/>
          </a:p>
        </p:txBody>
      </p:sp>
      <p:sp>
        <p:nvSpPr>
          <p:cNvPr id="1108" name="Google Shape;1108;p49"/>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4">
                    <a:lumMod val="20000"/>
                    <a:lumOff val="80000"/>
                  </a:schemeClr>
                </a:solidFill>
              </a:rPr>
              <a:t>A random-effects meta-analysis, on the other hand, assumes that the true effect size may vary across studies, and any observed differences in effect sizes are due to both sampling error and true variation in the effect sizes across studies.</a:t>
            </a:r>
            <a:endParaRPr dirty="0">
              <a:solidFill>
                <a:schemeClr val="accent4">
                  <a:lumMod val="20000"/>
                  <a:lumOff val="80000"/>
                </a:schemeClr>
              </a:solidFill>
            </a:endParaRPr>
          </a:p>
        </p:txBody>
      </p:sp>
      <p:sp>
        <p:nvSpPr>
          <p:cNvPr id="1109" name="Google Shape;1109;p49"/>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Fixed-Effect Model</a:t>
            </a:r>
            <a:endParaRPr dirty="0"/>
          </a:p>
        </p:txBody>
      </p:sp>
      <p:sp>
        <p:nvSpPr>
          <p:cNvPr id="1110" name="Google Shape;1110;p49"/>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4">
                    <a:lumMod val="20000"/>
                    <a:lumOff val="80000"/>
                  </a:schemeClr>
                </a:solidFill>
              </a:rPr>
              <a:t>A fixed-effect meta-analysis assumes that all studies included in the analysis share a common true effect size, and any variation in the observed effect sizes is due to sampling error or chance.</a:t>
            </a:r>
            <a:endParaRPr dirty="0">
              <a:solidFill>
                <a:schemeClr val="accent4">
                  <a:lumMod val="20000"/>
                  <a:lumOff val="80000"/>
                </a:schemeClr>
              </a:solidFill>
            </a:endParaRPr>
          </a:p>
        </p:txBody>
      </p:sp>
      <p:grpSp>
        <p:nvGrpSpPr>
          <p:cNvPr id="1111" name="Google Shape;1111;p49"/>
          <p:cNvGrpSpPr/>
          <p:nvPr/>
        </p:nvGrpSpPr>
        <p:grpSpPr>
          <a:xfrm>
            <a:off x="1697659" y="1994943"/>
            <a:ext cx="472790" cy="474016"/>
            <a:chOff x="-61783350" y="3743950"/>
            <a:chExt cx="316650" cy="317450"/>
          </a:xfrm>
        </p:grpSpPr>
        <p:sp>
          <p:nvSpPr>
            <p:cNvPr id="1112" name="Google Shape;1112;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6973526" y="3518730"/>
            <a:ext cx="453006" cy="420019"/>
            <a:chOff x="6543825" y="3202075"/>
            <a:chExt cx="296975" cy="275350"/>
          </a:xfrm>
        </p:grpSpPr>
        <p:sp>
          <p:nvSpPr>
            <p:cNvPr id="1115" name="Google Shape;1115;p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1651549" y="1674113"/>
            <a:ext cx="5497601" cy="11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a:t>
            </a:r>
            <a:endParaRPr dirty="0"/>
          </a:p>
        </p:txBody>
      </p:sp>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13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8"/>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1076" name="Google Shape;1076;p48"/>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Let’s take a plunge into what we can practically do …</a:t>
            </a:r>
            <a:endParaRPr dirty="0"/>
          </a:p>
        </p:txBody>
      </p:sp>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14948" y="2503525"/>
            <a:ext cx="591420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Practice with </a:t>
            </a:r>
            <a:r>
              <a:rPr lang="en" sz="3600" b="1" dirty="0">
                <a:solidFill>
                  <a:srgbClr val="0070C0"/>
                </a:solidFill>
              </a:rPr>
              <a:t>R</a:t>
            </a:r>
            <a:endParaRPr sz="3600" b="1" dirty="0">
              <a:solidFill>
                <a:srgbClr val="0070C0"/>
              </a:solidFill>
            </a:endParaRPr>
          </a:p>
        </p:txBody>
      </p:sp>
      <p:sp>
        <p:nvSpPr>
          <p:cNvPr id="1147" name="Google Shape;1147;p50"/>
          <p:cNvSpPr txBox="1">
            <a:spLocks noGrp="1"/>
          </p:cNvSpPr>
          <p:nvPr>
            <p:ph type="subTitle" idx="1"/>
          </p:nvPr>
        </p:nvSpPr>
        <p:spPr>
          <a:xfrm>
            <a:off x="2168013" y="3265461"/>
            <a:ext cx="4807974"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4">
                    <a:lumMod val="20000"/>
                    <a:lumOff val="80000"/>
                  </a:schemeClr>
                </a:solidFill>
              </a:rPr>
              <a:t>Hands-on Practice on Doing Meta-Analysis with </a:t>
            </a:r>
            <a:r>
              <a:rPr lang="en-US" sz="1600" dirty="0">
                <a:solidFill>
                  <a:srgbClr val="0070C0"/>
                </a:solidFill>
              </a:rPr>
              <a:t>R</a:t>
            </a:r>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697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67620"/>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 of This Presentation</a:t>
            </a:r>
            <a:endParaRPr dirty="0"/>
          </a:p>
        </p:txBody>
      </p:sp>
      <p:sp>
        <p:nvSpPr>
          <p:cNvPr id="829" name="Google Shape;829;p40"/>
          <p:cNvSpPr txBox="1">
            <a:spLocks noGrp="1"/>
          </p:cNvSpPr>
          <p:nvPr>
            <p:ph type="body" idx="1"/>
          </p:nvPr>
        </p:nvSpPr>
        <p:spPr>
          <a:xfrm>
            <a:off x="621100" y="807198"/>
            <a:ext cx="7901700" cy="3896603"/>
          </a:xfrm>
          <a:prstGeom prst="rect">
            <a:avLst/>
          </a:prstGeom>
        </p:spPr>
        <p:txBody>
          <a:bodyPr spcFirstLastPara="1" wrap="square" lIns="91425" tIns="91425" rIns="91425" bIns="91425" anchor="t" anchorCtr="0">
            <a:noAutofit/>
          </a:bodyPr>
          <a:lstStyle/>
          <a:p>
            <a:pPr marL="285750" indent="-285750"/>
            <a:r>
              <a:rPr lang="en-US" dirty="0"/>
              <a:t>Systematic Review</a:t>
            </a:r>
          </a:p>
          <a:p>
            <a:pPr marL="285750" indent="-285750"/>
            <a:endParaRPr lang="en-US" dirty="0"/>
          </a:p>
          <a:p>
            <a:pPr marL="285750" indent="-285750"/>
            <a:r>
              <a:rPr lang="en-US" dirty="0"/>
              <a:t>Introduction to Meta-Analysis</a:t>
            </a:r>
          </a:p>
          <a:p>
            <a:pPr marL="285750" indent="-285750"/>
            <a:endParaRPr lang="en-US" dirty="0"/>
          </a:p>
          <a:p>
            <a:pPr marL="285750" indent="-285750"/>
            <a:r>
              <a:rPr lang="en-US" dirty="0"/>
              <a:t>Is Meta-Analysis Mandatory with Systematic Review?</a:t>
            </a:r>
          </a:p>
          <a:p>
            <a:pPr marL="285750" indent="-285750"/>
            <a:endParaRPr lang="en-US" dirty="0"/>
          </a:p>
          <a:p>
            <a:pPr marL="285750" indent="-285750"/>
            <a:r>
              <a:rPr lang="en-US" dirty="0"/>
              <a:t>Effect Size</a:t>
            </a:r>
          </a:p>
          <a:p>
            <a:pPr marL="285750" indent="-285750"/>
            <a:endParaRPr lang="en-US" dirty="0"/>
          </a:p>
          <a:p>
            <a:pPr marL="285750" indent="-285750"/>
            <a:r>
              <a:rPr lang="en-US" dirty="0"/>
              <a:t>Types of Meta-Analysis</a:t>
            </a:r>
          </a:p>
          <a:p>
            <a:pPr marL="285750" indent="-285750"/>
            <a:endParaRPr lang="en-US" dirty="0"/>
          </a:p>
          <a:p>
            <a:pPr marL="285750" indent="-285750"/>
            <a:r>
              <a:rPr lang="en-US" dirty="0"/>
              <a:t>Publication Bias</a:t>
            </a:r>
          </a:p>
          <a:p>
            <a:pPr marL="285750" indent="-285750"/>
            <a:endParaRPr lang="en-US" dirty="0"/>
          </a:p>
          <a:p>
            <a:pPr marL="285750" indent="-285750"/>
            <a:r>
              <a:rPr lang="en-US" dirty="0"/>
              <a:t>Meta-Regression and Subgroup Analysis</a:t>
            </a:r>
          </a:p>
          <a:p>
            <a:pPr marL="285750" indent="-285750"/>
            <a:endParaRPr lang="en-US" dirty="0"/>
          </a:p>
          <a:p>
            <a:pPr marL="285750" indent="-285750"/>
            <a:r>
              <a:rPr lang="en-US" dirty="0"/>
              <a:t>Sensitivity Analysis</a:t>
            </a:r>
          </a:p>
          <a:p>
            <a:pPr marL="285750" indent="-285750"/>
            <a:endParaRPr lang="en-US" dirty="0"/>
          </a:p>
          <a:p>
            <a:pPr marL="285750" indent="-285750"/>
            <a:r>
              <a:rPr lang="en-US" dirty="0"/>
              <a:t>Advanced Methods</a:t>
            </a:r>
          </a:p>
          <a:p>
            <a:pPr marL="285750" indent="-285750"/>
            <a:endParaRPr lang="en-US" dirty="0"/>
          </a:p>
          <a:p>
            <a:pPr marL="285750" indent="-285750"/>
            <a:r>
              <a:rPr lang="en-US" dirty="0"/>
              <a:t>Wrap-Up</a:t>
            </a:r>
          </a:p>
          <a:p>
            <a:pPr marL="285750" indent="-285750"/>
            <a:endParaRPr lang="en-US" dirty="0"/>
          </a:p>
          <a:p>
            <a:pPr marL="285750" indent="-285750"/>
            <a:endParaRPr lang="en-US" dirty="0"/>
          </a:p>
          <a:p>
            <a:pPr marL="285750" indent="-285750"/>
            <a:endParaRPr lang="en-US" dirty="0"/>
          </a:p>
          <a:p>
            <a:pPr marL="285750" indent="-285750"/>
            <a:endParaRPr lang="en-US" dirty="0"/>
          </a:p>
          <a:p>
            <a:pPr marL="285750" indent="-285750"/>
            <a:endParaRPr lang="en-US" dirty="0"/>
          </a:p>
          <a:p>
            <a:pPr marL="0" lvl="0" indent="0" algn="l" rtl="0">
              <a:spcBef>
                <a:spcPts val="0"/>
              </a:spcBef>
              <a:spcAft>
                <a:spcPts val="0"/>
              </a:spcAft>
              <a:buNone/>
            </a:pPr>
            <a:endParaRPr dirty="0"/>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Four Sample Analyses</a:t>
            </a:r>
            <a:endParaRPr dirty="0"/>
          </a:p>
        </p:txBody>
      </p:sp>
      <p:graphicFrame>
        <p:nvGraphicFramePr>
          <p:cNvPr id="1256" name="Google Shape;1256;p53"/>
          <p:cNvGraphicFramePr/>
          <p:nvPr>
            <p:extLst>
              <p:ext uri="{D42A27DB-BD31-4B8C-83A1-F6EECF244321}">
                <p14:modId xmlns:p14="http://schemas.microsoft.com/office/powerpoint/2010/main" val="60217349"/>
              </p:ext>
            </p:extLst>
          </p:nvPr>
        </p:nvGraphicFramePr>
        <p:xfrm>
          <a:off x="862588" y="1415700"/>
          <a:ext cx="7418825" cy="2785310"/>
        </p:xfrm>
        <a:graphic>
          <a:graphicData uri="http://schemas.openxmlformats.org/drawingml/2006/table">
            <a:tbl>
              <a:tblPr>
                <a:noFill/>
                <a:tableStyleId>{A54FA744-69A4-4869-B629-483BC314D7BF}</a:tableStyleId>
              </a:tblPr>
              <a:tblGrid>
                <a:gridCol w="1213025">
                  <a:extLst>
                    <a:ext uri="{9D8B030D-6E8A-4147-A177-3AD203B41FA5}">
                      <a16:colId xmlns:a16="http://schemas.microsoft.com/office/drawing/2014/main" val="20000"/>
                    </a:ext>
                  </a:extLst>
                </a:gridCol>
                <a:gridCol w="1640981">
                  <a:extLst>
                    <a:ext uri="{9D8B030D-6E8A-4147-A177-3AD203B41FA5}">
                      <a16:colId xmlns:a16="http://schemas.microsoft.com/office/drawing/2014/main" val="20001"/>
                    </a:ext>
                  </a:extLst>
                </a:gridCol>
                <a:gridCol w="2496219">
                  <a:extLst>
                    <a:ext uri="{9D8B030D-6E8A-4147-A177-3AD203B41FA5}">
                      <a16:colId xmlns:a16="http://schemas.microsoft.com/office/drawing/2014/main" val="20002"/>
                    </a:ext>
                  </a:extLst>
                </a:gridCol>
                <a:gridCol w="2068600">
                  <a:extLst>
                    <a:ext uri="{9D8B030D-6E8A-4147-A177-3AD203B41FA5}">
                      <a16:colId xmlns:a16="http://schemas.microsoft.com/office/drawing/2014/main" val="20003"/>
                    </a:ext>
                  </a:extLst>
                </a:gridCol>
              </a:tblGrid>
              <a:tr h="474725">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chemeClr val="dk1"/>
                          </a:solidFill>
                          <a:latin typeface="Nova Flat"/>
                          <a:ea typeface="Nova Flat"/>
                          <a:cs typeface="Nova Flat"/>
                          <a:sym typeface="Nova Flat"/>
                        </a:rPr>
                        <a:t>Type</a:t>
                      </a:r>
                      <a:endParaRPr sz="1600" dirty="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Nova Flat"/>
                          <a:ea typeface="Nova Flat"/>
                          <a:cs typeface="Nova Flat"/>
                          <a:sym typeface="Nova Flat"/>
                        </a:rPr>
                        <a:t>Data</a:t>
                      </a:r>
                      <a:endParaRPr sz="1600" dirty="0">
                        <a:solidFill>
                          <a:schemeClr val="dk1"/>
                        </a:solidFill>
                        <a:latin typeface="Nova Flat"/>
                        <a:ea typeface="Nova Flat"/>
                        <a:cs typeface="Nova Flat"/>
                        <a:sym typeface="Nova Flat"/>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dirty="0">
                          <a:solidFill>
                            <a:schemeClr val="dk1"/>
                          </a:solidFill>
                          <a:latin typeface="Nova Flat"/>
                          <a:ea typeface="Nova Flat"/>
                          <a:cs typeface="Nova Flat"/>
                          <a:sym typeface="Nova Flat"/>
                        </a:rPr>
                        <a:t>Multiple Groups</a:t>
                      </a:r>
                      <a:endParaRPr sz="1600" dirty="0">
                        <a:solidFill>
                          <a:schemeClr val="dk1"/>
                        </a:solidFill>
                        <a:latin typeface="Nova Flat"/>
                        <a:ea typeface="Nova Flat"/>
                        <a:cs typeface="Nova Flat"/>
                        <a:sym typeface="Nova Flat"/>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1</a:t>
                      </a:r>
                      <a:endParaRPr sz="1800">
                        <a:solidFill>
                          <a:schemeClr val="dk1"/>
                        </a:solidFill>
                        <a:latin typeface="Nova Flat"/>
                        <a:ea typeface="Nova Flat"/>
                        <a:cs typeface="Nova Flat"/>
                        <a:sym typeface="Nova Flat"/>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dirty="0">
                          <a:solidFill>
                            <a:schemeClr val="dk1"/>
                          </a:solidFill>
                          <a:latin typeface="Barlow"/>
                          <a:ea typeface="Barlow"/>
                          <a:cs typeface="Barlow"/>
                          <a:sym typeface="Barlow"/>
                        </a:rPr>
                        <a:t>Percentage</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Barlow"/>
                          <a:ea typeface="Barlow"/>
                          <a:cs typeface="Barlow"/>
                          <a:sym typeface="Barlow"/>
                        </a:rPr>
                        <a:t>dat.baker2009</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1"/>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2</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dirty="0">
                          <a:solidFill>
                            <a:schemeClr val="dk1"/>
                          </a:solidFill>
                          <a:latin typeface="Barlow"/>
                          <a:ea typeface="Barlow"/>
                          <a:cs typeface="Barlow"/>
                          <a:sym typeface="Barlow"/>
                        </a:rPr>
                        <a:t>SMD</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Barlow"/>
                          <a:ea typeface="Barlow"/>
                          <a:cs typeface="Barlow"/>
                          <a:sym typeface="Barlow"/>
                        </a:rPr>
                        <a:t>SuicidePrevention</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2"/>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3</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dirty="0">
                          <a:solidFill>
                            <a:schemeClr val="dk1"/>
                          </a:solidFill>
                          <a:latin typeface="Barlow"/>
                          <a:ea typeface="Barlow"/>
                          <a:cs typeface="Barlow"/>
                          <a:sym typeface="Barlow"/>
                        </a:rPr>
                        <a:t>OR</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Barlow"/>
                          <a:ea typeface="Barlow"/>
                          <a:cs typeface="Barlow"/>
                          <a:sym typeface="Barlow"/>
                        </a:rPr>
                        <a:t>DepressionMortality</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r h="559175">
                <a:tc>
                  <a:txBody>
                    <a:bodyPr/>
                    <a:lstStyle/>
                    <a:p>
                      <a:pPr marL="0" lvl="0" indent="0" algn="ctr" rtl="0">
                        <a:spcBef>
                          <a:spcPts val="0"/>
                        </a:spcBef>
                        <a:spcAft>
                          <a:spcPts val="0"/>
                        </a:spcAft>
                        <a:buNone/>
                      </a:pPr>
                      <a:r>
                        <a:rPr lang="en" sz="1800">
                          <a:solidFill>
                            <a:schemeClr val="dk1"/>
                          </a:solidFill>
                          <a:latin typeface="Nova Flat"/>
                          <a:ea typeface="Nova Flat"/>
                          <a:cs typeface="Nova Flat"/>
                          <a:sym typeface="Nova Flat"/>
                        </a:rPr>
                        <a:t>Task 4</a:t>
                      </a:r>
                      <a:endParaRPr>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dirty="0">
                          <a:solidFill>
                            <a:schemeClr val="dk1"/>
                          </a:solidFill>
                          <a:latin typeface="Barlow"/>
                          <a:ea typeface="Barlow"/>
                          <a:cs typeface="Barlow"/>
                          <a:sym typeface="Barlow"/>
                        </a:rPr>
                        <a:t>Correlation</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err="1">
                          <a:solidFill>
                            <a:schemeClr val="dk1"/>
                          </a:solidFill>
                          <a:latin typeface="Barlow"/>
                          <a:ea typeface="Barlow"/>
                          <a:cs typeface="Barlow"/>
                          <a:sym typeface="Barlow"/>
                        </a:rPr>
                        <a:t>HealthWellbeing</a:t>
                      </a:r>
                      <a:endParaRPr dirty="0">
                        <a:solidFill>
                          <a:schemeClr val="dk1"/>
                        </a:solidFill>
                        <a:latin typeface="Barlow"/>
                        <a:ea typeface="Barlow"/>
                        <a:cs typeface="Barlow"/>
                        <a:sym typeface="Barlow"/>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dirty="0">
                        <a:solidFill>
                          <a:schemeClr val="dk1"/>
                        </a:solidFill>
                      </a:endParaRPr>
                    </a:p>
                  </a:txBody>
                  <a:tcPr marL="91425" marR="91425" marT="91425" marB="91425" anchor="ctr">
                    <a:lnL w="19050" cap="flat" cmpd="sng">
                      <a:solidFill>
                        <a:schemeClr val="lt2">
                          <a:alpha val="0"/>
                        </a:schemeClr>
                      </a:solidFill>
                      <a:prstDash val="solid"/>
                      <a:round/>
                      <a:headEnd type="none" w="sm" len="sm"/>
                      <a:tailEnd type="none" w="sm" len="sm"/>
                    </a:lnL>
                    <a:lnR w="19050" cap="flat" cmpd="sng">
                      <a:solidFill>
                        <a:schemeClr val="lt2">
                          <a:alpha val="0"/>
                        </a:schemeClr>
                      </a:solidFill>
                      <a:prstDash val="solid"/>
                      <a:round/>
                      <a:headEnd type="none" w="sm" len="sm"/>
                      <a:tailEnd type="none" w="sm" len="sm"/>
                    </a:lnR>
                    <a:lnT w="19050" cap="flat" cmpd="sng">
                      <a:solidFill>
                        <a:schemeClr val="lt2">
                          <a:alpha val="0"/>
                        </a:schemeClr>
                      </a:solidFill>
                      <a:prstDash val="solid"/>
                      <a:round/>
                      <a:headEnd type="none" w="sm" len="sm"/>
                      <a:tailEnd type="none" w="sm" len="sm"/>
                    </a:lnT>
                    <a:lnB w="19050"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257" name="Google Shape;1257;p53"/>
          <p:cNvGrpSpPr/>
          <p:nvPr/>
        </p:nvGrpSpPr>
        <p:grpSpPr>
          <a:xfrm>
            <a:off x="7042535" y="2082725"/>
            <a:ext cx="339253" cy="339253"/>
            <a:chOff x="2085525" y="4992125"/>
            <a:chExt cx="481825" cy="481825"/>
          </a:xfrm>
        </p:grpSpPr>
        <p:sp>
          <p:nvSpPr>
            <p:cNvPr id="1258" name="Google Shape;1258;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59" name="Google Shape;1259;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0" name="Google Shape;1260;p53"/>
          <p:cNvGrpSpPr/>
          <p:nvPr/>
        </p:nvGrpSpPr>
        <p:grpSpPr>
          <a:xfrm>
            <a:off x="7042535" y="2634114"/>
            <a:ext cx="339253" cy="339253"/>
            <a:chOff x="1492675" y="4992125"/>
            <a:chExt cx="481825" cy="481825"/>
          </a:xfrm>
        </p:grpSpPr>
        <p:sp>
          <p:nvSpPr>
            <p:cNvPr id="1261" name="Google Shape;126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2" name="Google Shape;126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260;p53">
            <a:extLst>
              <a:ext uri="{FF2B5EF4-FFF2-40B4-BE49-F238E27FC236}">
                <a16:creationId xmlns:a16="http://schemas.microsoft.com/office/drawing/2014/main" id="{DBA072B2-8BB4-8034-368F-E91715733E29}"/>
              </a:ext>
            </a:extLst>
          </p:cNvPr>
          <p:cNvGrpSpPr/>
          <p:nvPr/>
        </p:nvGrpSpPr>
        <p:grpSpPr>
          <a:xfrm>
            <a:off x="7036684" y="3185503"/>
            <a:ext cx="339253" cy="339253"/>
            <a:chOff x="1492675" y="4992125"/>
            <a:chExt cx="481825" cy="481825"/>
          </a:xfrm>
        </p:grpSpPr>
        <p:sp>
          <p:nvSpPr>
            <p:cNvPr id="3" name="Google Shape;1261;p53">
              <a:extLst>
                <a:ext uri="{FF2B5EF4-FFF2-40B4-BE49-F238E27FC236}">
                  <a16:creationId xmlns:a16="http://schemas.microsoft.com/office/drawing/2014/main" id="{54CAAF3A-3234-29B4-BC1F-07ECA5F25CD8}"/>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4" name="Google Shape;1262;p53">
              <a:extLst>
                <a:ext uri="{FF2B5EF4-FFF2-40B4-BE49-F238E27FC236}">
                  <a16:creationId xmlns:a16="http://schemas.microsoft.com/office/drawing/2014/main" id="{03878960-E4ED-5EE8-2049-CE1DAFCCDD56}"/>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5" name="Google Shape;1257;p53">
            <a:extLst>
              <a:ext uri="{FF2B5EF4-FFF2-40B4-BE49-F238E27FC236}">
                <a16:creationId xmlns:a16="http://schemas.microsoft.com/office/drawing/2014/main" id="{B80199A4-63D3-3813-41AE-4B69DD9BF9C4}"/>
              </a:ext>
            </a:extLst>
          </p:cNvPr>
          <p:cNvGrpSpPr/>
          <p:nvPr/>
        </p:nvGrpSpPr>
        <p:grpSpPr>
          <a:xfrm>
            <a:off x="7043300" y="3736892"/>
            <a:ext cx="339253" cy="339253"/>
            <a:chOff x="2085525" y="4992125"/>
            <a:chExt cx="481825" cy="481825"/>
          </a:xfrm>
        </p:grpSpPr>
        <p:sp>
          <p:nvSpPr>
            <p:cNvPr id="6" name="Google Shape;1258;p53">
              <a:extLst>
                <a:ext uri="{FF2B5EF4-FFF2-40B4-BE49-F238E27FC236}">
                  <a16:creationId xmlns:a16="http://schemas.microsoft.com/office/drawing/2014/main" id="{67B7CDE4-9E4D-1404-3F9A-CF639FDCECA0}"/>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7" name="Google Shape;1259;p53">
              <a:extLst>
                <a:ext uri="{FF2B5EF4-FFF2-40B4-BE49-F238E27FC236}">
                  <a16:creationId xmlns:a16="http://schemas.microsoft.com/office/drawing/2014/main" id="{D9AAEBDD-B971-9FD7-B598-B52E915F46EE}"/>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4C6E-349C-EA32-ABAB-8A9992FB60E2}"/>
              </a:ext>
            </a:extLst>
          </p:cNvPr>
          <p:cNvSpPr>
            <a:spLocks noGrp="1"/>
          </p:cNvSpPr>
          <p:nvPr>
            <p:ph type="title"/>
          </p:nvPr>
        </p:nvSpPr>
        <p:spPr>
          <a:xfrm>
            <a:off x="3134032" y="147485"/>
            <a:ext cx="6009967" cy="619432"/>
          </a:xfrm>
        </p:spPr>
        <p:txBody>
          <a:bodyPr/>
          <a:lstStyle/>
          <a:p>
            <a:r>
              <a:rPr lang="en-US" sz="2600" dirty="0"/>
              <a:t>Usual Packages for the Meta-Analysis</a:t>
            </a:r>
          </a:p>
        </p:txBody>
      </p:sp>
      <p:sp>
        <p:nvSpPr>
          <p:cNvPr id="3" name="TextBox 2">
            <a:extLst>
              <a:ext uri="{FF2B5EF4-FFF2-40B4-BE49-F238E27FC236}">
                <a16:creationId xmlns:a16="http://schemas.microsoft.com/office/drawing/2014/main" id="{3B6BCD48-4119-437C-E44C-9D06C3873D08}"/>
              </a:ext>
            </a:extLst>
          </p:cNvPr>
          <p:cNvSpPr txBox="1"/>
          <p:nvPr/>
        </p:nvSpPr>
        <p:spPr>
          <a:xfrm>
            <a:off x="3134032" y="766917"/>
            <a:ext cx="5678128" cy="4185761"/>
          </a:xfrm>
          <a:prstGeom prst="rect">
            <a:avLst/>
          </a:prstGeom>
          <a:noFill/>
        </p:spPr>
        <p:txBody>
          <a:bodyPr wrap="square" rtlCol="0">
            <a:spAutoFit/>
          </a:bodyPr>
          <a:lstStyle/>
          <a:p>
            <a:pPr marL="285750" indent="-285750">
              <a:buClr>
                <a:schemeClr val="bg2"/>
              </a:buClr>
              <a:buFont typeface="Wingdings" pitchFamily="2" charset="2"/>
              <a:buChar char="v"/>
            </a:pPr>
            <a:r>
              <a:rPr lang="en-US" dirty="0">
                <a:solidFill>
                  <a:schemeClr val="bg2"/>
                </a:solidFill>
              </a:rPr>
              <a:t>meta</a:t>
            </a:r>
          </a:p>
          <a:p>
            <a:pPr>
              <a:buClr>
                <a:schemeClr val="bg2"/>
              </a:buClr>
            </a:pPr>
            <a:r>
              <a:rPr lang="en-US" dirty="0">
                <a:solidFill>
                  <a:schemeClr val="accent4">
                    <a:lumMod val="20000"/>
                    <a:lumOff val="80000"/>
                  </a:schemeClr>
                </a:solidFill>
              </a:rPr>
              <a:t>A comprehensive package to conduct meta-analysis and present and visualize the results.</a:t>
            </a:r>
          </a:p>
          <a:p>
            <a:pPr marL="285750" indent="-285750">
              <a:buClr>
                <a:schemeClr val="bg2"/>
              </a:buClr>
              <a:buFont typeface="Wingdings" pitchFamily="2" charset="2"/>
              <a:buChar char="v"/>
            </a:pPr>
            <a:endParaRPr lang="en-US" dirty="0">
              <a:solidFill>
                <a:schemeClr val="bg2"/>
              </a:solidFill>
            </a:endParaRPr>
          </a:p>
          <a:p>
            <a:pPr marL="285750" indent="-285750">
              <a:buClr>
                <a:schemeClr val="bg2"/>
              </a:buClr>
              <a:buFont typeface="Wingdings" pitchFamily="2" charset="2"/>
              <a:buChar char="v"/>
            </a:pPr>
            <a:r>
              <a:rPr lang="en-US" dirty="0" err="1">
                <a:solidFill>
                  <a:schemeClr val="bg2"/>
                </a:solidFill>
              </a:rPr>
              <a:t>metafor</a:t>
            </a:r>
            <a:endParaRPr lang="en-US" dirty="0">
              <a:solidFill>
                <a:schemeClr val="bg2"/>
              </a:solidFill>
            </a:endParaRPr>
          </a:p>
          <a:p>
            <a:pPr>
              <a:buClr>
                <a:schemeClr val="bg2"/>
              </a:buClr>
            </a:pPr>
            <a:r>
              <a:rPr lang="en-US" dirty="0">
                <a:solidFill>
                  <a:schemeClr val="accent4">
                    <a:lumMod val="20000"/>
                    <a:lumOff val="80000"/>
                  </a:schemeClr>
                </a:solidFill>
              </a:rPr>
              <a:t>A thorough package that provide tools to calculate various effect sizes, conduct meta-analysis, and visualize results.</a:t>
            </a:r>
          </a:p>
          <a:p>
            <a:pPr>
              <a:buClr>
                <a:schemeClr val="bg2"/>
              </a:buClr>
            </a:pPr>
            <a:endParaRPr lang="en-US" dirty="0">
              <a:solidFill>
                <a:schemeClr val="bg2"/>
              </a:solidFill>
            </a:endParaRPr>
          </a:p>
          <a:p>
            <a:pPr marL="285750" indent="-285750">
              <a:buClr>
                <a:schemeClr val="bg2"/>
              </a:buClr>
              <a:buFont typeface="Wingdings" pitchFamily="2" charset="2"/>
              <a:buChar char="v"/>
            </a:pPr>
            <a:r>
              <a:rPr lang="en-US" dirty="0" err="1">
                <a:solidFill>
                  <a:schemeClr val="bg2"/>
                </a:solidFill>
              </a:rPr>
              <a:t>MAd</a:t>
            </a:r>
            <a:endParaRPr lang="en-US" dirty="0">
              <a:solidFill>
                <a:schemeClr val="bg2"/>
              </a:solidFill>
            </a:endParaRPr>
          </a:p>
          <a:p>
            <a:pPr>
              <a:buClr>
                <a:schemeClr val="bg2"/>
              </a:buClr>
            </a:pPr>
            <a:r>
              <a:rPr lang="en-US" dirty="0">
                <a:solidFill>
                  <a:schemeClr val="accent4">
                    <a:lumMod val="20000"/>
                    <a:lumOff val="80000"/>
                  </a:schemeClr>
                </a:solidFill>
              </a:rPr>
              <a:t>A comprehensive package for calculating and converting effect sizes.</a:t>
            </a:r>
          </a:p>
          <a:p>
            <a:pPr>
              <a:buClr>
                <a:schemeClr val="bg2"/>
              </a:buClr>
            </a:pPr>
            <a:endParaRPr lang="en-US" dirty="0">
              <a:solidFill>
                <a:schemeClr val="bg2"/>
              </a:solidFill>
            </a:endParaRPr>
          </a:p>
          <a:p>
            <a:pPr marL="285750" indent="-285750">
              <a:buClr>
                <a:schemeClr val="bg2"/>
              </a:buClr>
              <a:buFont typeface="Wingdings" pitchFamily="2" charset="2"/>
              <a:buChar char="v"/>
            </a:pPr>
            <a:r>
              <a:rPr lang="en-US" dirty="0" err="1">
                <a:solidFill>
                  <a:schemeClr val="bg2"/>
                </a:solidFill>
              </a:rPr>
              <a:t>rmeta</a:t>
            </a:r>
            <a:endParaRPr lang="en-US" dirty="0">
              <a:solidFill>
                <a:schemeClr val="bg2"/>
              </a:solidFill>
            </a:endParaRPr>
          </a:p>
          <a:p>
            <a:pPr>
              <a:buClr>
                <a:schemeClr val="bg2"/>
              </a:buClr>
            </a:pPr>
            <a:r>
              <a:rPr lang="en-US" dirty="0">
                <a:solidFill>
                  <a:schemeClr val="accent4">
                    <a:lumMod val="20000"/>
                    <a:lumOff val="80000"/>
                  </a:schemeClr>
                </a:solidFill>
              </a:rPr>
              <a:t>A package that provide tools to visualize meta-analysis results.</a:t>
            </a:r>
          </a:p>
          <a:p>
            <a:pPr>
              <a:buClr>
                <a:schemeClr val="bg2"/>
              </a:buClr>
            </a:pPr>
            <a:endParaRPr lang="en-US" dirty="0">
              <a:solidFill>
                <a:schemeClr val="accent4">
                  <a:lumMod val="20000"/>
                  <a:lumOff val="80000"/>
                </a:schemeClr>
              </a:solidFill>
            </a:endParaRPr>
          </a:p>
          <a:p>
            <a:pPr marL="285750" indent="-285750">
              <a:buClr>
                <a:schemeClr val="bg2"/>
              </a:buClr>
              <a:buFont typeface="Wingdings" pitchFamily="2" charset="2"/>
              <a:buChar char="v"/>
            </a:pPr>
            <a:r>
              <a:rPr lang="en-US" dirty="0">
                <a:solidFill>
                  <a:schemeClr val="bg2"/>
                </a:solidFill>
              </a:rPr>
              <a:t> </a:t>
            </a:r>
            <a:r>
              <a:rPr lang="en-US" dirty="0" err="1">
                <a:solidFill>
                  <a:schemeClr val="bg2"/>
                </a:solidFill>
              </a:rPr>
              <a:t>dmetar</a:t>
            </a:r>
            <a:endParaRPr lang="en-US" dirty="0">
              <a:solidFill>
                <a:schemeClr val="bg2"/>
              </a:solidFill>
            </a:endParaRPr>
          </a:p>
          <a:p>
            <a:pPr>
              <a:buClr>
                <a:schemeClr val="bg2"/>
              </a:buClr>
            </a:pPr>
            <a:r>
              <a:rPr lang="en-US" dirty="0">
                <a:solidFill>
                  <a:schemeClr val="accent4">
                    <a:lumMod val="20000"/>
                    <a:lumOff val="80000"/>
                  </a:schemeClr>
                </a:solidFill>
              </a:rPr>
              <a:t>Package guide of the “Doing Meta-Analysis in R” book.</a:t>
            </a:r>
          </a:p>
          <a:p>
            <a:pPr marL="285750" indent="-285750">
              <a:buClr>
                <a:schemeClr val="bg2"/>
              </a:buClr>
              <a:buFont typeface="Wingdings" pitchFamily="2" charset="2"/>
              <a:buChar char="v"/>
            </a:pPr>
            <a:endParaRPr lang="en-US" dirty="0">
              <a:solidFill>
                <a:schemeClr val="bg2"/>
              </a:solidFill>
            </a:endParaRPr>
          </a:p>
          <a:p>
            <a:pPr marL="285750" indent="-285750">
              <a:buClr>
                <a:schemeClr val="bg2"/>
              </a:buClr>
              <a:buFont typeface="Wingdings" pitchFamily="2" charset="2"/>
              <a:buChar char="v"/>
            </a:pPr>
            <a:r>
              <a:rPr lang="en-US" dirty="0" err="1">
                <a:solidFill>
                  <a:schemeClr val="bg2"/>
                </a:solidFill>
              </a:rPr>
              <a:t>netameta</a:t>
            </a:r>
            <a:endParaRPr lang="en-US" dirty="0">
              <a:solidFill>
                <a:schemeClr val="bg2"/>
              </a:solidFill>
            </a:endParaRPr>
          </a:p>
          <a:p>
            <a:pPr>
              <a:buClr>
                <a:schemeClr val="bg2"/>
              </a:buClr>
            </a:pPr>
            <a:r>
              <a:rPr lang="en-US" dirty="0">
                <a:solidFill>
                  <a:schemeClr val="accent4">
                    <a:lumMod val="20000"/>
                    <a:lumOff val="80000"/>
                  </a:schemeClr>
                </a:solidFill>
              </a:rPr>
              <a:t>A package for conducting network meta-analysis.</a:t>
            </a:r>
          </a:p>
        </p:txBody>
      </p:sp>
    </p:spTree>
    <p:extLst>
      <p:ext uri="{BB962C8B-B14F-4D97-AF65-F5344CB8AC3E}">
        <p14:creationId xmlns:p14="http://schemas.microsoft.com/office/powerpoint/2010/main" val="953486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2CAEC74-6B4E-78EF-3679-2CFDD79A3981}"/>
              </a:ext>
            </a:extLst>
          </p:cNvPr>
          <p:cNvSpPr>
            <a:spLocks noGrp="1"/>
          </p:cNvSpPr>
          <p:nvPr>
            <p:ph type="subTitle" idx="1"/>
          </p:nvPr>
        </p:nvSpPr>
        <p:spPr>
          <a:xfrm>
            <a:off x="1052100" y="1137748"/>
            <a:ext cx="7039800" cy="3802961"/>
          </a:xfrm>
        </p:spPr>
        <p:txBody>
          <a:bodyPr/>
          <a:lstStyle/>
          <a:p>
            <a:pPr algn="l">
              <a:buSzPct val="100000"/>
              <a:buFont typeface="Arial" panose="020B0604020202020204" pitchFamily="34" charset="0"/>
              <a:buChar char="•"/>
            </a:pPr>
            <a:r>
              <a:rPr lang="en-US" dirty="0" err="1">
                <a:solidFill>
                  <a:schemeClr val="accent3">
                    <a:lumMod val="75000"/>
                  </a:schemeClr>
                </a:solidFill>
              </a:rPr>
              <a:t>escalc</a:t>
            </a:r>
            <a:r>
              <a:rPr lang="en-US" dirty="0">
                <a:solidFill>
                  <a:schemeClr val="accent3">
                    <a:lumMod val="75000"/>
                  </a:schemeClr>
                </a:solidFill>
              </a:rPr>
              <a:t>() </a:t>
            </a:r>
            <a:r>
              <a:rPr lang="en-US" dirty="0"/>
              <a:t>function from </a:t>
            </a:r>
            <a:r>
              <a:rPr lang="en-US" dirty="0" err="1">
                <a:solidFill>
                  <a:schemeClr val="accent3">
                    <a:lumMod val="75000"/>
                  </a:schemeClr>
                </a:solidFill>
              </a:rPr>
              <a:t>metafor</a:t>
            </a:r>
            <a:r>
              <a:rPr lang="en-US" dirty="0"/>
              <a:t> package could be used for calculation of various effect sizes. This function gets the results statistics of studies and </a:t>
            </a:r>
            <a:r>
              <a:rPr lang="en-US" dirty="0">
                <a:solidFill>
                  <a:schemeClr val="accent3">
                    <a:lumMod val="75000"/>
                  </a:schemeClr>
                </a:solidFill>
              </a:rPr>
              <a:t>return</a:t>
            </a:r>
            <a:r>
              <a:rPr lang="en-US" dirty="0">
                <a:solidFill>
                  <a:schemeClr val="bg2"/>
                </a:solidFill>
              </a:rPr>
              <a:t> the </a:t>
            </a:r>
            <a:r>
              <a:rPr lang="en-US" dirty="0">
                <a:solidFill>
                  <a:schemeClr val="accent3">
                    <a:lumMod val="75000"/>
                  </a:schemeClr>
                </a:solidFill>
              </a:rPr>
              <a:t>TE</a:t>
            </a:r>
            <a:r>
              <a:rPr lang="en-US" dirty="0">
                <a:solidFill>
                  <a:schemeClr val="bg2"/>
                </a:solidFill>
              </a:rPr>
              <a:t> and </a:t>
            </a:r>
            <a:r>
              <a:rPr lang="en-US" dirty="0" err="1">
                <a:solidFill>
                  <a:schemeClr val="accent3">
                    <a:lumMod val="75000"/>
                  </a:schemeClr>
                </a:solidFill>
              </a:rPr>
              <a:t>seTE</a:t>
            </a:r>
            <a:r>
              <a:rPr lang="en-US" dirty="0">
                <a:solidFill>
                  <a:schemeClr val="bg2"/>
                </a:solidFill>
              </a:rPr>
              <a:t>. Types of given data are:</a:t>
            </a:r>
          </a:p>
          <a:p>
            <a:pPr algn="l">
              <a:buSzPct val="100000"/>
              <a:buFont typeface="Arial" panose="020B0604020202020204" pitchFamily="34" charset="0"/>
              <a:buChar char="•"/>
            </a:pPr>
            <a:endParaRPr lang="en-US" dirty="0"/>
          </a:p>
          <a:p>
            <a:pPr lvl="1" algn="l">
              <a:buSzPct val="100000"/>
              <a:buFont typeface="Arial" panose="020B0604020202020204" pitchFamily="34" charset="0"/>
              <a:buChar char="•"/>
            </a:pPr>
            <a:r>
              <a:rPr lang="en-US" sz="1400" dirty="0"/>
              <a:t>Dichotomous data:</a:t>
            </a:r>
          </a:p>
          <a:p>
            <a:pPr lvl="2" algn="l">
              <a:buSzPct val="100000"/>
              <a:buFont typeface="Arial" panose="020B0604020202020204" pitchFamily="34" charset="0"/>
              <a:buChar char="•"/>
            </a:pPr>
            <a:r>
              <a:rPr lang="en-US" sz="1000" dirty="0"/>
              <a:t>RR</a:t>
            </a:r>
          </a:p>
          <a:p>
            <a:pPr lvl="2" algn="l">
              <a:buSzPct val="100000"/>
              <a:buFont typeface="Arial" panose="020B0604020202020204" pitchFamily="34" charset="0"/>
              <a:buChar char="•"/>
            </a:pPr>
            <a:r>
              <a:rPr lang="en-US" sz="1000" dirty="0"/>
              <a:t>OR</a:t>
            </a:r>
          </a:p>
          <a:p>
            <a:pPr lvl="2" algn="l">
              <a:buSzPct val="100000"/>
              <a:buFont typeface="Arial" panose="020B0604020202020204" pitchFamily="34" charset="0"/>
              <a:buChar char="•"/>
            </a:pPr>
            <a:r>
              <a:rPr lang="en-US" sz="1000" dirty="0"/>
              <a:t>RD</a:t>
            </a:r>
          </a:p>
          <a:p>
            <a:pPr lvl="2" algn="l">
              <a:buSzPct val="100000"/>
              <a:buFont typeface="Arial" panose="020B0604020202020204" pitchFamily="34" charset="0"/>
              <a:buChar char="•"/>
            </a:pPr>
            <a:r>
              <a:rPr lang="en-US" sz="1000" dirty="0"/>
              <a:t>AS (</a:t>
            </a:r>
            <a:r>
              <a:rPr lang="en-US" sz="1000" b="0" i="1" dirty="0">
                <a:solidFill>
                  <a:srgbClr val="FFFFFF"/>
                </a:solidFill>
                <a:effectLst/>
                <a:latin typeface="SF Pro Text"/>
              </a:rPr>
              <a:t>arcsine square root transformed risk difference)</a:t>
            </a:r>
            <a:endParaRPr lang="en-US" sz="1000" dirty="0"/>
          </a:p>
          <a:p>
            <a:pPr lvl="2" algn="l">
              <a:buSzPct val="100000"/>
              <a:buFont typeface="Arial" panose="020B0604020202020204" pitchFamily="34" charset="0"/>
              <a:buChar char="•"/>
            </a:pPr>
            <a:r>
              <a:rPr lang="en-US" sz="1000" dirty="0"/>
              <a:t>PETO</a:t>
            </a:r>
          </a:p>
          <a:p>
            <a:pPr lvl="2" algn="l">
              <a:buSzPct val="100000"/>
              <a:buFont typeface="Arial" panose="020B0604020202020204" pitchFamily="34" charset="0"/>
              <a:buChar char="•"/>
            </a:pPr>
            <a:endParaRPr lang="en-US" sz="1000" dirty="0"/>
          </a:p>
          <a:p>
            <a:pPr lvl="1" algn="l">
              <a:buSzPct val="100000"/>
              <a:buFont typeface="Arial" panose="020B0604020202020204" pitchFamily="34" charset="0"/>
              <a:buChar char="•"/>
            </a:pPr>
            <a:r>
              <a:rPr lang="en-US" sz="1400" dirty="0"/>
              <a:t>If the data is not dichotomous, but it is a dichotomized version of </a:t>
            </a:r>
            <a:r>
              <a:rPr lang="en-US" sz="1400" dirty="0" err="1"/>
              <a:t>quantative</a:t>
            </a:r>
            <a:r>
              <a:rPr lang="en-US" sz="1400" dirty="0"/>
              <a:t> data:</a:t>
            </a:r>
          </a:p>
          <a:p>
            <a:pPr lvl="1" algn="l">
              <a:buSzPct val="100000"/>
              <a:buFont typeface="Arial" panose="020B0604020202020204" pitchFamily="34" charset="0"/>
              <a:buChar char="•"/>
            </a:pPr>
            <a:endParaRPr lang="en-US" sz="1400" dirty="0"/>
          </a:p>
          <a:p>
            <a:pPr lvl="2" algn="l">
              <a:buSzPct val="100000"/>
              <a:buFont typeface="Arial" panose="020B0604020202020204" pitchFamily="34" charset="0"/>
              <a:buChar char="•"/>
            </a:pPr>
            <a:r>
              <a:rPr lang="en-US" sz="1000" b="0" i="0" dirty="0">
                <a:solidFill>
                  <a:srgbClr val="FFFFFF"/>
                </a:solidFill>
                <a:effectLst/>
                <a:latin typeface="SF Pro Text"/>
              </a:rPr>
              <a:t>"PBIT" for the </a:t>
            </a:r>
            <a:r>
              <a:rPr lang="en-US" sz="1000" b="0" i="1" dirty="0" err="1">
                <a:solidFill>
                  <a:srgbClr val="FFFFFF"/>
                </a:solidFill>
                <a:effectLst/>
                <a:latin typeface="SF Pro Text"/>
              </a:rPr>
              <a:t>probit</a:t>
            </a:r>
            <a:r>
              <a:rPr lang="en-US" sz="1000" b="0" i="1" dirty="0">
                <a:solidFill>
                  <a:srgbClr val="FFFFFF"/>
                </a:solidFill>
                <a:effectLst/>
                <a:latin typeface="SF Pro Text"/>
              </a:rPr>
              <a:t> transformed risk difference</a:t>
            </a:r>
            <a:r>
              <a:rPr lang="en-US" sz="1000" b="0" i="0" dirty="0">
                <a:solidFill>
                  <a:srgbClr val="FFFFFF"/>
                </a:solidFill>
                <a:effectLst/>
                <a:latin typeface="SF Pro Text"/>
              </a:rPr>
              <a:t> as an estimate of the standardized mean difference,</a:t>
            </a:r>
          </a:p>
          <a:p>
            <a:pPr lvl="2" algn="l">
              <a:buSzPct val="100000"/>
              <a:buFont typeface="Arial" panose="020B0604020202020204" pitchFamily="34" charset="0"/>
              <a:buChar char="•"/>
            </a:pPr>
            <a:r>
              <a:rPr lang="en-US" sz="1000" b="0" i="0" dirty="0">
                <a:solidFill>
                  <a:srgbClr val="FFFFFF"/>
                </a:solidFill>
                <a:effectLst/>
                <a:latin typeface="SF Pro Text"/>
              </a:rPr>
              <a:t>"OR2DN" for the </a:t>
            </a:r>
            <a:r>
              <a:rPr lang="en-US" sz="1000" b="0" i="1" dirty="0">
                <a:solidFill>
                  <a:srgbClr val="FFFFFF"/>
                </a:solidFill>
                <a:effectLst/>
                <a:latin typeface="SF Pro Text"/>
              </a:rPr>
              <a:t>transformed odds ratio</a:t>
            </a:r>
            <a:r>
              <a:rPr lang="en-US" sz="1000" b="0" i="0" dirty="0">
                <a:solidFill>
                  <a:srgbClr val="FFFFFF"/>
                </a:solidFill>
                <a:effectLst/>
                <a:latin typeface="SF Pro Text"/>
              </a:rPr>
              <a:t> as an estimate of the standardized mean difference (assuming normal distributions),</a:t>
            </a:r>
          </a:p>
          <a:p>
            <a:pPr lvl="2" algn="l">
              <a:buSzPct val="100000"/>
              <a:buFont typeface="Arial" panose="020B0604020202020204" pitchFamily="34" charset="0"/>
              <a:buChar char="•"/>
            </a:pPr>
            <a:r>
              <a:rPr lang="en-US" sz="1000" b="0" i="0" dirty="0">
                <a:solidFill>
                  <a:srgbClr val="FFFFFF"/>
                </a:solidFill>
                <a:effectLst/>
                <a:latin typeface="SF Pro Text"/>
              </a:rPr>
              <a:t>"OR2DL" for the </a:t>
            </a:r>
            <a:r>
              <a:rPr lang="en-US" sz="1000" b="0" i="1" dirty="0">
                <a:solidFill>
                  <a:srgbClr val="FFFFFF"/>
                </a:solidFill>
                <a:effectLst/>
                <a:latin typeface="SF Pro Text"/>
              </a:rPr>
              <a:t>transformed odds ratio</a:t>
            </a:r>
            <a:r>
              <a:rPr lang="en-US" sz="1000" b="0" i="0" dirty="0">
                <a:solidFill>
                  <a:srgbClr val="FFFFFF"/>
                </a:solidFill>
                <a:effectLst/>
                <a:latin typeface="SF Pro Text"/>
              </a:rPr>
              <a:t> as an estimate of the standardized mean difference (assuming logistic distributions).</a:t>
            </a:r>
          </a:p>
        </p:txBody>
      </p:sp>
      <p:sp>
        <p:nvSpPr>
          <p:cNvPr id="4" name="Text Placeholder 3">
            <a:extLst>
              <a:ext uri="{FF2B5EF4-FFF2-40B4-BE49-F238E27FC236}">
                <a16:creationId xmlns:a16="http://schemas.microsoft.com/office/drawing/2014/main" id="{62342F71-E87C-757E-7485-649D5DC8778F}"/>
              </a:ext>
            </a:extLst>
          </p:cNvPr>
          <p:cNvSpPr>
            <a:spLocks noGrp="1"/>
          </p:cNvSpPr>
          <p:nvPr>
            <p:ph type="body" sz="quarter" idx="10"/>
          </p:nvPr>
        </p:nvSpPr>
        <p:spPr>
          <a:xfrm>
            <a:off x="2511472" y="436824"/>
            <a:ext cx="4346528" cy="515157"/>
          </a:xfrm>
        </p:spPr>
        <p:txBody>
          <a:bodyPr/>
          <a:lstStyle/>
          <a:p>
            <a:r>
              <a:rPr lang="en-US" dirty="0"/>
              <a:t>How to Calculate Effect Sizes</a:t>
            </a:r>
          </a:p>
        </p:txBody>
      </p:sp>
    </p:spTree>
    <p:extLst>
      <p:ext uri="{BB962C8B-B14F-4D97-AF65-F5344CB8AC3E}">
        <p14:creationId xmlns:p14="http://schemas.microsoft.com/office/powerpoint/2010/main" val="625614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52F579-92D6-A592-2E55-A5383F361EAE}"/>
              </a:ext>
            </a:extLst>
          </p:cNvPr>
          <p:cNvSpPr>
            <a:spLocks noGrp="1"/>
          </p:cNvSpPr>
          <p:nvPr>
            <p:ph type="subTitle" idx="2"/>
          </p:nvPr>
        </p:nvSpPr>
        <p:spPr>
          <a:xfrm>
            <a:off x="789872" y="221226"/>
            <a:ext cx="7564255" cy="4922274"/>
          </a:xfrm>
        </p:spPr>
        <p:txBody>
          <a:bodyPr/>
          <a:lstStyle/>
          <a:p>
            <a:pPr lvl="1" algn="l">
              <a:buFont typeface="Arial" panose="020B0604020202020204" pitchFamily="34" charset="0"/>
              <a:buChar char="•"/>
            </a:pPr>
            <a:endParaRPr lang="en-US" sz="1000" dirty="0">
              <a:solidFill>
                <a:srgbClr val="FFFFFF"/>
              </a:solidFill>
              <a:latin typeface="SF Pro Text"/>
            </a:endParaRPr>
          </a:p>
          <a:p>
            <a:pPr algn="l">
              <a:buFont typeface="Arial" panose="020B0604020202020204" pitchFamily="34" charset="0"/>
              <a:buChar char="•"/>
            </a:pPr>
            <a:r>
              <a:rPr lang="en-US" sz="1400" b="0" i="0" dirty="0">
                <a:solidFill>
                  <a:srgbClr val="FFFFFF"/>
                </a:solidFill>
                <a:effectLst/>
                <a:latin typeface="SF Pro Text"/>
              </a:rPr>
              <a:t>Quantitative Data:</a:t>
            </a:r>
          </a:p>
          <a:p>
            <a:pPr lvl="1" algn="l">
              <a:buFont typeface="Arial" panose="020B0604020202020204" pitchFamily="34" charset="0"/>
              <a:buChar char="•"/>
            </a:pPr>
            <a:r>
              <a:rPr lang="en-US" sz="1000" dirty="0">
                <a:solidFill>
                  <a:srgbClr val="FFFFFF"/>
                </a:solidFill>
                <a:latin typeface="SF Pro Text"/>
              </a:rPr>
              <a:t>MD</a:t>
            </a:r>
          </a:p>
          <a:p>
            <a:pPr lvl="1" algn="l">
              <a:buFont typeface="Arial" panose="020B0604020202020204" pitchFamily="34" charset="0"/>
              <a:buChar char="•"/>
            </a:pPr>
            <a:r>
              <a:rPr lang="en-US" sz="1000" b="0" i="0" dirty="0">
                <a:solidFill>
                  <a:srgbClr val="FFFFFF"/>
                </a:solidFill>
                <a:effectLst/>
                <a:latin typeface="SF Pro Text"/>
              </a:rPr>
              <a:t>SMD</a:t>
            </a:r>
          </a:p>
          <a:p>
            <a:pPr lvl="1" algn="l">
              <a:buFont typeface="Arial" panose="020B0604020202020204" pitchFamily="34" charset="0"/>
              <a:buChar char="•"/>
            </a:pPr>
            <a:r>
              <a:rPr lang="en-US" sz="1000" b="0" i="0" dirty="0">
                <a:solidFill>
                  <a:srgbClr val="FFFFFF"/>
                </a:solidFill>
                <a:effectLst/>
                <a:latin typeface="SF Pro Text"/>
              </a:rPr>
              <a:t>"SMDH" for the </a:t>
            </a:r>
            <a:r>
              <a:rPr lang="en-US" sz="1000" b="0" i="1" dirty="0">
                <a:solidFill>
                  <a:srgbClr val="FFFFFF"/>
                </a:solidFill>
                <a:effectLst/>
                <a:latin typeface="SF Pro Text"/>
              </a:rPr>
              <a:t>standardized mean difference</a:t>
            </a:r>
            <a:r>
              <a:rPr lang="en-US" sz="1000" b="0" i="0" dirty="0">
                <a:solidFill>
                  <a:srgbClr val="FFFFFF"/>
                </a:solidFill>
                <a:effectLst/>
                <a:latin typeface="SF Pro Text"/>
              </a:rPr>
              <a:t> with heteroscedastic population variances in the two groups (</a:t>
            </a:r>
            <a:r>
              <a:rPr lang="en-US" sz="1000" b="0" i="0" dirty="0" err="1">
                <a:solidFill>
                  <a:srgbClr val="FFFFFF"/>
                </a:solidFill>
                <a:effectLst/>
                <a:latin typeface="SF Pro Text"/>
              </a:rPr>
              <a:t>Bonett</a:t>
            </a:r>
            <a:r>
              <a:rPr lang="en-US" sz="1000" b="0" i="0" dirty="0">
                <a:solidFill>
                  <a:srgbClr val="FFFFFF"/>
                </a:solidFill>
                <a:effectLst/>
                <a:latin typeface="SF Pro Text"/>
              </a:rPr>
              <a:t>, 2008, 2009),</a:t>
            </a:r>
          </a:p>
          <a:p>
            <a:pPr lvl="1" algn="l">
              <a:buFont typeface="Arial" panose="020B0604020202020204" pitchFamily="34" charset="0"/>
              <a:buChar char="•"/>
            </a:pPr>
            <a:r>
              <a:rPr lang="en-US" sz="1000" b="0" i="0" dirty="0">
                <a:solidFill>
                  <a:srgbClr val="FFFFFF"/>
                </a:solidFill>
                <a:effectLst/>
                <a:latin typeface="SF Pro Text"/>
              </a:rPr>
              <a:t>"SMD1" for the </a:t>
            </a:r>
            <a:r>
              <a:rPr lang="en-US" sz="1000" b="0" i="1" dirty="0">
                <a:solidFill>
                  <a:srgbClr val="FFFFFF"/>
                </a:solidFill>
                <a:effectLst/>
                <a:latin typeface="SF Pro Text"/>
              </a:rPr>
              <a:t>standardized mean difference</a:t>
            </a:r>
            <a:r>
              <a:rPr lang="en-US" sz="1000" b="0" i="0" dirty="0">
                <a:solidFill>
                  <a:srgbClr val="FFFFFF"/>
                </a:solidFill>
                <a:effectLst/>
                <a:latin typeface="SF Pro Text"/>
              </a:rPr>
              <a:t> where the mean difference is divided by the standard deviation of the second group (and "SMD1H" for the same but with heteroscedastic population variances),</a:t>
            </a:r>
          </a:p>
          <a:p>
            <a:pPr lvl="1" algn="l">
              <a:buFont typeface="Arial" panose="020B0604020202020204" pitchFamily="34" charset="0"/>
              <a:buChar char="•"/>
            </a:pPr>
            <a:r>
              <a:rPr lang="en-US" sz="1000" b="0" i="0" dirty="0">
                <a:solidFill>
                  <a:srgbClr val="FFFFFF"/>
                </a:solidFill>
                <a:effectLst/>
                <a:latin typeface="SF Pro Text"/>
              </a:rPr>
              <a:t>"ROM" for the </a:t>
            </a:r>
            <a:r>
              <a:rPr lang="en-US" sz="1000" b="0" i="1" dirty="0">
                <a:solidFill>
                  <a:srgbClr val="FFFFFF"/>
                </a:solidFill>
                <a:effectLst/>
                <a:latin typeface="SF Pro Text"/>
              </a:rPr>
              <a:t>log transformed ratio of means</a:t>
            </a:r>
            <a:r>
              <a:rPr lang="en-US" sz="1000" b="0" i="0" dirty="0">
                <a:solidFill>
                  <a:srgbClr val="FFFFFF"/>
                </a:solidFill>
                <a:effectLst/>
                <a:latin typeface="SF Pro Text"/>
              </a:rPr>
              <a:t> (Hedges et al., 1999; </a:t>
            </a:r>
            <a:r>
              <a:rPr lang="en-US" sz="1000" b="0" i="0" dirty="0" err="1">
                <a:solidFill>
                  <a:srgbClr val="FFFFFF"/>
                </a:solidFill>
                <a:effectLst/>
                <a:latin typeface="SF Pro Text"/>
              </a:rPr>
              <a:t>Lajeunesse</a:t>
            </a:r>
            <a:r>
              <a:rPr lang="en-US" sz="1000" b="0" i="0" dirty="0">
                <a:solidFill>
                  <a:srgbClr val="FFFFFF"/>
                </a:solidFill>
                <a:effectLst/>
                <a:latin typeface="SF Pro Text"/>
              </a:rPr>
              <a:t>, 2011).</a:t>
            </a:r>
          </a:p>
          <a:p>
            <a:pPr lvl="1" algn="l">
              <a:buFont typeface="Arial" panose="020B0604020202020204" pitchFamily="34" charset="0"/>
              <a:buChar char="•"/>
            </a:pPr>
            <a:endParaRPr lang="en-US" sz="1000" b="0" i="0" dirty="0">
              <a:solidFill>
                <a:srgbClr val="FFFFFF"/>
              </a:solidFill>
              <a:effectLst/>
              <a:latin typeface="SF Pro Text"/>
            </a:endParaRPr>
          </a:p>
          <a:p>
            <a:pPr lvl="1" algn="l">
              <a:buFont typeface="Arial" panose="020B0604020202020204" pitchFamily="34" charset="0"/>
              <a:buChar char="•"/>
            </a:pPr>
            <a:endParaRPr lang="en-US" sz="1000" b="0" i="0" dirty="0">
              <a:solidFill>
                <a:srgbClr val="FFFFFF"/>
              </a:solidFill>
              <a:effectLst/>
              <a:latin typeface="SF Pro Text"/>
            </a:endParaRPr>
          </a:p>
          <a:p>
            <a:pPr algn="l">
              <a:buFont typeface="Arial" panose="020B0604020202020204" pitchFamily="34" charset="0"/>
              <a:buChar char="•"/>
            </a:pPr>
            <a:r>
              <a:rPr lang="en-US" sz="1400" dirty="0">
                <a:solidFill>
                  <a:srgbClr val="FFFFFF"/>
                </a:solidFill>
                <a:latin typeface="SF Pro Text"/>
              </a:rPr>
              <a:t>Transformed Log odds ratio from SMD:</a:t>
            </a:r>
            <a:endParaRPr lang="en-US" sz="1400" b="0" i="0" dirty="0">
              <a:solidFill>
                <a:srgbClr val="FFFFFF"/>
              </a:solidFill>
              <a:effectLst/>
              <a:latin typeface="SF Pro Text"/>
            </a:endParaRPr>
          </a:p>
          <a:p>
            <a:pPr lvl="1" algn="l">
              <a:buFont typeface="Arial" panose="020B0604020202020204" pitchFamily="34" charset="0"/>
              <a:buChar char="•"/>
            </a:pPr>
            <a:r>
              <a:rPr lang="en-US" sz="1000" b="0" i="0" dirty="0">
                <a:solidFill>
                  <a:srgbClr val="FFFFFF"/>
                </a:solidFill>
                <a:effectLst/>
                <a:latin typeface="SF Pro Text"/>
              </a:rPr>
              <a:t>"D2ORN" for the </a:t>
            </a:r>
            <a:r>
              <a:rPr lang="en-US" sz="1000" b="0" i="1" dirty="0">
                <a:solidFill>
                  <a:srgbClr val="FFFFFF"/>
                </a:solidFill>
                <a:effectLst/>
                <a:latin typeface="SF Pro Text"/>
              </a:rPr>
              <a:t>transformed standardized mean difference</a:t>
            </a:r>
            <a:r>
              <a:rPr lang="en-US" sz="1000" b="0" i="0" dirty="0">
                <a:solidFill>
                  <a:srgbClr val="FFFFFF"/>
                </a:solidFill>
                <a:effectLst/>
                <a:latin typeface="SF Pro Text"/>
              </a:rPr>
              <a:t> as an estimate of the log odds ratio (assuming normal distributions),</a:t>
            </a:r>
          </a:p>
          <a:p>
            <a:pPr lvl="1" algn="l">
              <a:buFont typeface="Arial" panose="020B0604020202020204" pitchFamily="34" charset="0"/>
              <a:buChar char="•"/>
            </a:pPr>
            <a:r>
              <a:rPr lang="en-US" sz="1000" b="0" i="0" dirty="0">
                <a:solidFill>
                  <a:srgbClr val="FFFFFF"/>
                </a:solidFill>
                <a:effectLst/>
                <a:latin typeface="SF Pro Text"/>
              </a:rPr>
              <a:t>"D2ORL" for the </a:t>
            </a:r>
            <a:r>
              <a:rPr lang="en-US" sz="1000" b="0" i="1" dirty="0">
                <a:solidFill>
                  <a:srgbClr val="FFFFFF"/>
                </a:solidFill>
                <a:effectLst/>
                <a:latin typeface="SF Pro Text"/>
              </a:rPr>
              <a:t>transformed standardized mean difference</a:t>
            </a:r>
            <a:r>
              <a:rPr lang="en-US" sz="1000" b="0" i="0" dirty="0">
                <a:solidFill>
                  <a:srgbClr val="FFFFFF"/>
                </a:solidFill>
                <a:effectLst/>
                <a:latin typeface="SF Pro Text"/>
              </a:rPr>
              <a:t> as an estimate of the log odds ratio (assuming logistic distributions).</a:t>
            </a:r>
          </a:p>
          <a:p>
            <a:pPr lvl="1" algn="l">
              <a:buFont typeface="Arial" panose="020B0604020202020204" pitchFamily="34" charset="0"/>
              <a:buChar char="•"/>
            </a:pPr>
            <a:endParaRPr lang="en-US" sz="1000" dirty="0">
              <a:solidFill>
                <a:srgbClr val="FFFFFF"/>
              </a:solidFill>
              <a:latin typeface="SF Pro Text"/>
            </a:endParaRPr>
          </a:p>
          <a:p>
            <a:pPr lvl="1" algn="l">
              <a:buFont typeface="Arial" panose="020B0604020202020204" pitchFamily="34" charset="0"/>
              <a:buChar char="•"/>
            </a:pPr>
            <a:endParaRPr lang="en-US" sz="1000" b="0" i="0" dirty="0">
              <a:solidFill>
                <a:srgbClr val="FFFFFF"/>
              </a:solidFill>
              <a:effectLst/>
              <a:latin typeface="SF Pro Text"/>
            </a:endParaRPr>
          </a:p>
          <a:p>
            <a:pPr algn="l">
              <a:buFont typeface="Arial" panose="020B0604020202020204" pitchFamily="34" charset="0"/>
              <a:buChar char="•"/>
            </a:pPr>
            <a:r>
              <a:rPr lang="en-US" sz="1400" b="0" i="0" dirty="0">
                <a:solidFill>
                  <a:srgbClr val="FFFFFF"/>
                </a:solidFill>
                <a:effectLst/>
                <a:latin typeface="SF Pro Text"/>
              </a:rPr>
              <a:t>differences between the two groups with respect to their variability:</a:t>
            </a:r>
          </a:p>
          <a:p>
            <a:pPr lvl="1" algn="l">
              <a:buFont typeface="Arial" panose="020B0604020202020204" pitchFamily="34" charset="0"/>
              <a:buChar char="•"/>
            </a:pPr>
            <a:r>
              <a:rPr lang="en-US" sz="1000" b="0" i="0" dirty="0">
                <a:solidFill>
                  <a:srgbClr val="FFFFFF"/>
                </a:solidFill>
                <a:effectLst/>
                <a:latin typeface="SF Pro Text"/>
              </a:rPr>
              <a:t>"CVR" for the </a:t>
            </a:r>
            <a:r>
              <a:rPr lang="en-US" sz="1000" b="0" i="1" dirty="0">
                <a:solidFill>
                  <a:srgbClr val="FFFFFF"/>
                </a:solidFill>
                <a:effectLst/>
                <a:latin typeface="SF Pro Text"/>
              </a:rPr>
              <a:t>log transformed coefficient of variation ratio</a:t>
            </a:r>
            <a:r>
              <a:rPr lang="en-US" sz="1000" b="0" i="0" dirty="0">
                <a:solidFill>
                  <a:srgbClr val="FFFFFF"/>
                </a:solidFill>
                <a:effectLst/>
                <a:latin typeface="SF Pro Text"/>
              </a:rPr>
              <a:t>,</a:t>
            </a:r>
          </a:p>
          <a:p>
            <a:pPr lvl="1" algn="l">
              <a:buFont typeface="Arial" panose="020B0604020202020204" pitchFamily="34" charset="0"/>
              <a:buChar char="•"/>
            </a:pPr>
            <a:r>
              <a:rPr lang="en-US" sz="1000" b="0" i="0" dirty="0">
                <a:solidFill>
                  <a:srgbClr val="FFFFFF"/>
                </a:solidFill>
                <a:effectLst/>
                <a:latin typeface="SF Pro Text"/>
              </a:rPr>
              <a:t>"VR" for the </a:t>
            </a:r>
            <a:r>
              <a:rPr lang="en-US" sz="1000" b="0" i="1" dirty="0">
                <a:solidFill>
                  <a:srgbClr val="FFFFFF"/>
                </a:solidFill>
                <a:effectLst/>
                <a:latin typeface="SF Pro Text"/>
              </a:rPr>
              <a:t>log transformed variability ratio</a:t>
            </a:r>
            <a:r>
              <a:rPr lang="en-US" sz="1000" b="0" i="0" dirty="0">
                <a:solidFill>
                  <a:srgbClr val="FFFFFF"/>
                </a:solidFill>
                <a:effectLst/>
                <a:latin typeface="SF Pro Text"/>
              </a:rPr>
              <a:t>.</a:t>
            </a:r>
          </a:p>
          <a:p>
            <a:pPr lvl="1" algn="l">
              <a:buFont typeface="Arial" panose="020B0604020202020204" pitchFamily="34" charset="0"/>
              <a:buChar char="•"/>
            </a:pPr>
            <a:endParaRPr lang="en-US" sz="1400" b="0" i="0" dirty="0">
              <a:solidFill>
                <a:srgbClr val="FFFFFF"/>
              </a:solidFill>
              <a:effectLst/>
              <a:latin typeface="SF Pro Text"/>
            </a:endParaRPr>
          </a:p>
          <a:p>
            <a:pPr algn="l">
              <a:buFont typeface="Arial" panose="020B0604020202020204" pitchFamily="34" charset="0"/>
              <a:buChar char="•"/>
            </a:pPr>
            <a:endParaRPr lang="en-US" sz="1000" dirty="0"/>
          </a:p>
          <a:p>
            <a:pPr marL="127000" indent="0" algn="l"/>
            <a:endParaRPr lang="en-US" dirty="0"/>
          </a:p>
        </p:txBody>
      </p:sp>
    </p:spTree>
    <p:extLst>
      <p:ext uri="{BB962C8B-B14F-4D97-AF65-F5344CB8AC3E}">
        <p14:creationId xmlns:p14="http://schemas.microsoft.com/office/powerpoint/2010/main" val="3233059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52F579-92D6-A592-2E55-A5383F361EAE}"/>
              </a:ext>
            </a:extLst>
          </p:cNvPr>
          <p:cNvSpPr>
            <a:spLocks noGrp="1"/>
          </p:cNvSpPr>
          <p:nvPr>
            <p:ph type="subTitle" idx="2"/>
          </p:nvPr>
        </p:nvSpPr>
        <p:spPr>
          <a:xfrm>
            <a:off x="789872" y="221226"/>
            <a:ext cx="7564255" cy="4922274"/>
          </a:xfrm>
        </p:spPr>
        <p:txBody>
          <a:bodyPr/>
          <a:lstStyle/>
          <a:p>
            <a:pPr algn="l">
              <a:buFont typeface="Arial" panose="020B0604020202020204" pitchFamily="34" charset="0"/>
              <a:buChar char="•"/>
            </a:pPr>
            <a:r>
              <a:rPr lang="en-US" sz="1400" dirty="0"/>
              <a:t>Event Count:</a:t>
            </a:r>
          </a:p>
          <a:p>
            <a:pPr lvl="1" algn="l">
              <a:buFont typeface="Arial" panose="020B0604020202020204" pitchFamily="34" charset="0"/>
              <a:buChar char="•"/>
            </a:pPr>
            <a:r>
              <a:rPr lang="en-US" sz="1000" b="0" i="0" dirty="0">
                <a:solidFill>
                  <a:srgbClr val="FFFFFF"/>
                </a:solidFill>
                <a:effectLst/>
                <a:latin typeface="SF Pro Text"/>
              </a:rPr>
              <a:t>"IRR" for the </a:t>
            </a:r>
            <a:r>
              <a:rPr lang="en-US" sz="1000" b="0" i="1" dirty="0">
                <a:solidFill>
                  <a:srgbClr val="FFFFFF"/>
                </a:solidFill>
                <a:effectLst/>
                <a:latin typeface="SF Pro Text"/>
              </a:rPr>
              <a:t>log incidence rate ratio</a:t>
            </a:r>
            <a:r>
              <a:rPr lang="en-US" sz="1000" b="0" i="0" dirty="0">
                <a:solidFill>
                  <a:srgbClr val="FFFFFF"/>
                </a:solidFill>
                <a:effectLst/>
                <a:latin typeface="SF Pro Text"/>
              </a:rPr>
              <a:t>,</a:t>
            </a:r>
          </a:p>
          <a:p>
            <a:pPr lvl="1" algn="l">
              <a:buFont typeface="Arial" panose="020B0604020202020204" pitchFamily="34" charset="0"/>
              <a:buChar char="•"/>
            </a:pPr>
            <a:r>
              <a:rPr lang="en-US" sz="1000" b="0" i="0" dirty="0">
                <a:solidFill>
                  <a:srgbClr val="FFFFFF"/>
                </a:solidFill>
                <a:effectLst/>
                <a:latin typeface="SF Pro Text"/>
              </a:rPr>
              <a:t>"IRD" for the </a:t>
            </a:r>
            <a:r>
              <a:rPr lang="en-US" sz="1000" b="0" i="1" dirty="0">
                <a:solidFill>
                  <a:srgbClr val="FFFFFF"/>
                </a:solidFill>
                <a:effectLst/>
                <a:latin typeface="SF Pro Text"/>
              </a:rPr>
              <a:t>incidence rate difference</a:t>
            </a:r>
            <a:r>
              <a:rPr lang="en-US" sz="1000" b="0" i="0" dirty="0">
                <a:solidFill>
                  <a:srgbClr val="FFFFFF"/>
                </a:solidFill>
                <a:effectLst/>
                <a:latin typeface="SF Pro Text"/>
              </a:rPr>
              <a:t>,</a:t>
            </a:r>
          </a:p>
          <a:p>
            <a:pPr lvl="1" algn="l">
              <a:buFont typeface="Arial" panose="020B0604020202020204" pitchFamily="34" charset="0"/>
              <a:buChar char="•"/>
            </a:pPr>
            <a:r>
              <a:rPr lang="en-US" sz="1000" b="0" i="0" dirty="0">
                <a:solidFill>
                  <a:srgbClr val="FFFFFF"/>
                </a:solidFill>
                <a:effectLst/>
                <a:latin typeface="SF Pro Text"/>
              </a:rPr>
              <a:t>"IRSD" for the </a:t>
            </a:r>
            <a:r>
              <a:rPr lang="en-US" sz="1000" b="0" i="1" dirty="0">
                <a:solidFill>
                  <a:srgbClr val="FFFFFF"/>
                </a:solidFill>
                <a:effectLst/>
                <a:latin typeface="SF Pro Text"/>
              </a:rPr>
              <a:t>square root transformed incidence rate difference</a:t>
            </a:r>
            <a:r>
              <a:rPr lang="en-US" sz="1000" b="0" i="0" dirty="0">
                <a:solidFill>
                  <a:srgbClr val="FFFFFF"/>
                </a:solidFill>
                <a:effectLst/>
                <a:latin typeface="SF Pro Text"/>
              </a:rPr>
              <a:t>.</a:t>
            </a:r>
          </a:p>
          <a:p>
            <a:pPr lvl="1" algn="l">
              <a:buFont typeface="Arial" panose="020B0604020202020204" pitchFamily="34" charset="0"/>
              <a:buChar char="•"/>
            </a:pPr>
            <a:endParaRPr lang="en-US" sz="1000" dirty="0">
              <a:solidFill>
                <a:srgbClr val="FFFFFF"/>
              </a:solidFill>
              <a:latin typeface="SF Pro Text"/>
            </a:endParaRPr>
          </a:p>
          <a:p>
            <a:pPr marL="584200" lvl="1" indent="0" algn="l"/>
            <a:endParaRPr lang="en-US" sz="1000" b="0" i="0" dirty="0">
              <a:solidFill>
                <a:srgbClr val="FFFFFF"/>
              </a:solidFill>
              <a:effectLst/>
              <a:latin typeface="SF Pro Text"/>
            </a:endParaRPr>
          </a:p>
          <a:p>
            <a:pPr lvl="1" algn="l">
              <a:buFont typeface="Arial" panose="020B0604020202020204" pitchFamily="34" charset="0"/>
              <a:buChar char="•"/>
            </a:pPr>
            <a:endParaRPr lang="en-US" sz="1000" dirty="0">
              <a:solidFill>
                <a:srgbClr val="FFFFFF"/>
              </a:solidFill>
              <a:latin typeface="SF Pro Text"/>
            </a:endParaRPr>
          </a:p>
          <a:p>
            <a:pPr algn="l">
              <a:buFont typeface="Arial" panose="020B0604020202020204" pitchFamily="34" charset="0"/>
              <a:buChar char="•"/>
            </a:pPr>
            <a:r>
              <a:rPr lang="en-US" sz="1400" b="0" i="0" dirty="0">
                <a:solidFill>
                  <a:srgbClr val="FFFFFF"/>
                </a:solidFill>
                <a:effectLst/>
                <a:latin typeface="SF Pro Text"/>
              </a:rPr>
              <a:t>Variable Association:</a:t>
            </a:r>
          </a:p>
          <a:p>
            <a:pPr lvl="1" algn="l">
              <a:buFont typeface="Arial" panose="020B0604020202020204" pitchFamily="34" charset="0"/>
              <a:buChar char="•"/>
            </a:pPr>
            <a:r>
              <a:rPr lang="en-US" sz="1000" b="0" i="0" dirty="0">
                <a:solidFill>
                  <a:srgbClr val="FFFFFF"/>
                </a:solidFill>
                <a:effectLst/>
                <a:latin typeface="SF Pro Text"/>
              </a:rPr>
              <a:t>"COR" for the </a:t>
            </a:r>
            <a:r>
              <a:rPr lang="en-US" sz="1000" b="0" i="1" dirty="0">
                <a:solidFill>
                  <a:srgbClr val="FFFFFF"/>
                </a:solidFill>
                <a:effectLst/>
                <a:latin typeface="SF Pro Text"/>
              </a:rPr>
              <a:t>raw correlation coefficient</a:t>
            </a:r>
            <a:r>
              <a:rPr lang="en-US" sz="1000" b="0" i="0" dirty="0">
                <a:solidFill>
                  <a:srgbClr val="FFFFFF"/>
                </a:solidFill>
                <a:effectLst/>
                <a:latin typeface="SF Pro Text"/>
              </a:rPr>
              <a:t>,</a:t>
            </a:r>
          </a:p>
          <a:p>
            <a:pPr lvl="1" algn="l">
              <a:buFont typeface="Arial" panose="020B0604020202020204" pitchFamily="34" charset="0"/>
              <a:buChar char="•"/>
            </a:pPr>
            <a:r>
              <a:rPr lang="en-US" sz="1000" b="0" i="0" dirty="0">
                <a:solidFill>
                  <a:srgbClr val="FFFFFF"/>
                </a:solidFill>
                <a:effectLst/>
                <a:latin typeface="SF Pro Text"/>
              </a:rPr>
              <a:t>"UCOR" for the </a:t>
            </a:r>
            <a:r>
              <a:rPr lang="en-US" sz="1000" b="0" i="1" dirty="0">
                <a:solidFill>
                  <a:srgbClr val="FFFFFF"/>
                </a:solidFill>
                <a:effectLst/>
                <a:latin typeface="SF Pro Text"/>
              </a:rPr>
              <a:t>raw correlation coefficient</a:t>
            </a:r>
            <a:r>
              <a:rPr lang="en-US" sz="1000" b="0" i="0" dirty="0">
                <a:solidFill>
                  <a:srgbClr val="FFFFFF"/>
                </a:solidFill>
                <a:effectLst/>
                <a:latin typeface="SF Pro Text"/>
              </a:rPr>
              <a:t> corrected for its slight negative bias (based on equation 2.3 in Olkin &amp; Pratt, 1958),</a:t>
            </a:r>
          </a:p>
          <a:p>
            <a:pPr lvl="1" algn="l">
              <a:buFont typeface="Arial" panose="020B0604020202020204" pitchFamily="34" charset="0"/>
              <a:buChar char="•"/>
            </a:pPr>
            <a:r>
              <a:rPr lang="en-US" sz="1000" b="0" i="0" dirty="0">
                <a:solidFill>
                  <a:srgbClr val="FFFFFF"/>
                </a:solidFill>
                <a:effectLst/>
                <a:latin typeface="SF Pro Text"/>
              </a:rPr>
              <a:t>"ZCOR" for </a:t>
            </a:r>
            <a:r>
              <a:rPr lang="en-US" sz="1000" b="0" i="1" dirty="0">
                <a:solidFill>
                  <a:srgbClr val="FFFFFF"/>
                </a:solidFill>
                <a:effectLst/>
                <a:latin typeface="SF Pro Text"/>
              </a:rPr>
              <a:t>Fisher's r-to-z transformed correlation coefficient</a:t>
            </a:r>
            <a:r>
              <a:rPr lang="en-US" sz="1000" b="0" i="0" dirty="0">
                <a:solidFill>
                  <a:srgbClr val="FFFFFF"/>
                </a:solidFill>
                <a:effectLst/>
                <a:latin typeface="SF Pro Text"/>
              </a:rPr>
              <a:t> (Fisher, 1921).</a:t>
            </a:r>
          </a:p>
          <a:p>
            <a:pPr lvl="1" algn="l">
              <a:buFont typeface="Arial" panose="020B0604020202020204" pitchFamily="34" charset="0"/>
              <a:buChar char="•"/>
            </a:pPr>
            <a:endParaRPr lang="en-US" sz="1400" b="0" i="0" dirty="0">
              <a:solidFill>
                <a:srgbClr val="FFFFFF"/>
              </a:solidFill>
              <a:effectLst/>
              <a:latin typeface="SF Pro Text"/>
            </a:endParaRPr>
          </a:p>
          <a:p>
            <a:pPr algn="l">
              <a:buFont typeface="Arial" panose="020B0604020202020204" pitchFamily="34" charset="0"/>
              <a:buChar char="•"/>
            </a:pPr>
            <a:endParaRPr lang="en-US" sz="1000" dirty="0"/>
          </a:p>
          <a:p>
            <a:pPr marL="127000" indent="0" algn="l"/>
            <a:endParaRPr lang="en-US" dirty="0"/>
          </a:p>
        </p:txBody>
      </p:sp>
    </p:spTree>
    <p:extLst>
      <p:ext uri="{BB962C8B-B14F-4D97-AF65-F5344CB8AC3E}">
        <p14:creationId xmlns:p14="http://schemas.microsoft.com/office/powerpoint/2010/main" val="379995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1052050" y="1187245"/>
            <a:ext cx="7039800" cy="2565430"/>
          </a:xfrm>
        </p:spPr>
        <p:txBody>
          <a:bodyPr/>
          <a:lstStyle/>
          <a:p>
            <a:pPr marL="469900" indent="-342900" algn="l">
              <a:buSzPct val="100000"/>
              <a:buAutoNum type="arabicPeriod"/>
            </a:pPr>
            <a:r>
              <a:rPr lang="en-US" dirty="0"/>
              <a:t>Importing the data</a:t>
            </a:r>
          </a:p>
          <a:p>
            <a:pPr marL="469900" indent="-342900" algn="l">
              <a:buSzPct val="100000"/>
              <a:buAutoNum type="arabicPeriod"/>
            </a:pPr>
            <a:r>
              <a:rPr lang="en-US" dirty="0"/>
              <a:t>Inspecting the data and choosing the effect size</a:t>
            </a:r>
          </a:p>
          <a:p>
            <a:pPr marL="469900" indent="-342900" algn="l">
              <a:buSzPct val="100000"/>
              <a:buAutoNum type="arabicPeriod"/>
            </a:pPr>
            <a:r>
              <a:rPr lang="en-US" dirty="0"/>
              <a:t>Doing the meta-analysis</a:t>
            </a:r>
          </a:p>
          <a:p>
            <a:pPr marL="469900" indent="-342900" algn="l">
              <a:buSzPct val="100000"/>
              <a:buAutoNum type="arabicPeriod"/>
            </a:pPr>
            <a:r>
              <a:rPr lang="en-US" dirty="0"/>
              <a:t>Drawing the forest plot</a:t>
            </a:r>
          </a:p>
          <a:p>
            <a:pPr marL="469900" indent="-342900" algn="l">
              <a:buSzPct val="100000"/>
              <a:buFont typeface="Barlow"/>
              <a:buAutoNum type="arabicPeriod"/>
            </a:pPr>
            <a:r>
              <a:rPr lang="en-US" dirty="0"/>
              <a:t>Drawing funnel plot</a:t>
            </a:r>
          </a:p>
          <a:p>
            <a:pPr marL="469900" indent="-342900" algn="l">
              <a:buSzPct val="100000"/>
              <a:buAutoNum type="arabicPeriod"/>
            </a:pPr>
            <a:r>
              <a:rPr lang="en-US" dirty="0"/>
              <a:t>Checking publication bias</a:t>
            </a:r>
          </a:p>
          <a:p>
            <a:pPr marL="469900" indent="-342900" algn="l">
              <a:buSzPct val="100000"/>
              <a:buAutoNum type="arabicPeriod"/>
            </a:pPr>
            <a:r>
              <a:rPr lang="en-US" dirty="0"/>
              <a:t>Sensitivity and influence analysis</a:t>
            </a:r>
          </a:p>
          <a:p>
            <a:pPr marL="469900" indent="-342900" algn="l">
              <a:buSzPct val="100000"/>
              <a:buAutoNum type="arabicPeriod"/>
            </a:pPr>
            <a:r>
              <a:rPr lang="en-US" dirty="0"/>
              <a:t>Trim and fill</a:t>
            </a:r>
          </a:p>
          <a:p>
            <a:pPr marL="469900" indent="-342900" algn="l">
              <a:buSzPct val="100000"/>
              <a:buAutoNum type="arabicPeriod"/>
            </a:pPr>
            <a:r>
              <a:rPr lang="en-US" dirty="0"/>
              <a:t>Gosh plot (</a:t>
            </a:r>
            <a:r>
              <a:rPr lang="en-US" dirty="0" err="1">
                <a:solidFill>
                  <a:schemeClr val="accent3">
                    <a:lumMod val="75000"/>
                  </a:schemeClr>
                </a:solidFill>
              </a:rPr>
              <a:t>metafor</a:t>
            </a:r>
            <a:r>
              <a:rPr lang="en-US" dirty="0"/>
              <a:t>)</a:t>
            </a:r>
          </a:p>
          <a:p>
            <a:pPr marL="469900" indent="-342900" algn="l">
              <a:buSzPct val="100000"/>
              <a:buAutoNum type="arabicPeriod"/>
            </a:pPr>
            <a:endParaRPr lang="en-US" dirty="0"/>
          </a:p>
          <a:p>
            <a:pPr marL="469900" indent="-342900" algn="l">
              <a:buSzPct val="100000"/>
              <a:buAutoNum type="arabicPeriod"/>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spTree>
    <p:extLst>
      <p:ext uri="{BB962C8B-B14F-4D97-AF65-F5344CB8AC3E}">
        <p14:creationId xmlns:p14="http://schemas.microsoft.com/office/powerpoint/2010/main" val="1694155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a:pPr>
            <a:r>
              <a:rPr lang="en-US" dirty="0"/>
              <a:t>Importing the data</a:t>
            </a:r>
          </a:p>
          <a:p>
            <a:pPr marL="469900" indent="-342900" algn="l">
              <a:buSzPct val="100000"/>
              <a:buAutoNum type="arabicPeriod"/>
            </a:pPr>
            <a:r>
              <a:rPr lang="en-US" dirty="0"/>
              <a:t>Inspecting the data</a:t>
            </a:r>
          </a:p>
          <a:p>
            <a:pPr marL="469900" indent="-342900" algn="l">
              <a:buSzPct val="100000"/>
              <a:buAutoNum type="arabicPeriod"/>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grpSp>
        <p:nvGrpSpPr>
          <p:cNvPr id="8" name="Group 7">
            <a:extLst>
              <a:ext uri="{FF2B5EF4-FFF2-40B4-BE49-F238E27FC236}">
                <a16:creationId xmlns:a16="http://schemas.microsoft.com/office/drawing/2014/main" id="{B47B55A7-D30A-EC79-F091-A629704DA9F1}"/>
              </a:ext>
            </a:extLst>
          </p:cNvPr>
          <p:cNvGrpSpPr/>
          <p:nvPr/>
        </p:nvGrpSpPr>
        <p:grpSpPr>
          <a:xfrm>
            <a:off x="2270125" y="1638944"/>
            <a:ext cx="4603750" cy="1865611"/>
            <a:chOff x="2270125" y="1861854"/>
            <a:chExt cx="4603750" cy="1865611"/>
          </a:xfrm>
        </p:grpSpPr>
        <p:pic>
          <p:nvPicPr>
            <p:cNvPr id="5" name="Picture 4">
              <a:extLst>
                <a:ext uri="{FF2B5EF4-FFF2-40B4-BE49-F238E27FC236}">
                  <a16:creationId xmlns:a16="http://schemas.microsoft.com/office/drawing/2014/main" id="{6CE1216E-A6A0-0BBF-4DA7-60A327FC993D}"/>
                </a:ext>
              </a:extLst>
            </p:cNvPr>
            <p:cNvPicPr>
              <a:picLocks noChangeAspect="1"/>
            </p:cNvPicPr>
            <p:nvPr/>
          </p:nvPicPr>
          <p:blipFill>
            <a:blip r:embed="rId2"/>
            <a:stretch>
              <a:fillRect/>
            </a:stretch>
          </p:blipFill>
          <p:spPr>
            <a:xfrm>
              <a:off x="2270125" y="1861854"/>
              <a:ext cx="4603750" cy="671535"/>
            </a:xfrm>
            <a:prstGeom prst="rect">
              <a:avLst/>
            </a:prstGeom>
          </p:spPr>
        </p:pic>
        <p:pic>
          <p:nvPicPr>
            <p:cNvPr id="7" name="Picture 6">
              <a:extLst>
                <a:ext uri="{FF2B5EF4-FFF2-40B4-BE49-F238E27FC236}">
                  <a16:creationId xmlns:a16="http://schemas.microsoft.com/office/drawing/2014/main" id="{FF16E519-88DE-4FC5-9CE7-7954886D1DB8}"/>
                </a:ext>
              </a:extLst>
            </p:cNvPr>
            <p:cNvPicPr>
              <a:picLocks noChangeAspect="1"/>
            </p:cNvPicPr>
            <p:nvPr/>
          </p:nvPicPr>
          <p:blipFill>
            <a:blip r:embed="rId3"/>
            <a:stretch>
              <a:fillRect/>
            </a:stretch>
          </p:blipFill>
          <p:spPr>
            <a:xfrm>
              <a:off x="2270125" y="2533389"/>
              <a:ext cx="4603750" cy="1194076"/>
            </a:xfrm>
            <a:prstGeom prst="rect">
              <a:avLst/>
            </a:prstGeom>
          </p:spPr>
        </p:pic>
      </p:grpSp>
    </p:spTree>
    <p:extLst>
      <p:ext uri="{BB962C8B-B14F-4D97-AF65-F5344CB8AC3E}">
        <p14:creationId xmlns:p14="http://schemas.microsoft.com/office/powerpoint/2010/main" val="3189121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127000" indent="0" algn="l">
              <a:buSzPct val="100000"/>
            </a:pPr>
            <a:r>
              <a:rPr lang="en-US" dirty="0"/>
              <a:t>3.    Doing Meta-Analysis</a:t>
            </a:r>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pic>
        <p:nvPicPr>
          <p:cNvPr id="6" name="Picture 5">
            <a:extLst>
              <a:ext uri="{FF2B5EF4-FFF2-40B4-BE49-F238E27FC236}">
                <a16:creationId xmlns:a16="http://schemas.microsoft.com/office/drawing/2014/main" id="{BAF6A260-A3DD-737D-B06F-6EFDFFAE1F5A}"/>
              </a:ext>
            </a:extLst>
          </p:cNvPr>
          <p:cNvPicPr>
            <a:picLocks noChangeAspect="1"/>
          </p:cNvPicPr>
          <p:nvPr/>
        </p:nvPicPr>
        <p:blipFill>
          <a:blip r:embed="rId2"/>
          <a:stretch>
            <a:fillRect/>
          </a:stretch>
        </p:blipFill>
        <p:spPr>
          <a:xfrm>
            <a:off x="2511469" y="1516831"/>
            <a:ext cx="4265561" cy="595516"/>
          </a:xfrm>
          <a:prstGeom prst="rect">
            <a:avLst/>
          </a:prstGeom>
        </p:spPr>
      </p:pic>
      <p:pic>
        <p:nvPicPr>
          <p:cNvPr id="10" name="Picture 9">
            <a:extLst>
              <a:ext uri="{FF2B5EF4-FFF2-40B4-BE49-F238E27FC236}">
                <a16:creationId xmlns:a16="http://schemas.microsoft.com/office/drawing/2014/main" id="{48075814-1A1D-A37F-F899-CA157BEF41CD}"/>
              </a:ext>
            </a:extLst>
          </p:cNvPr>
          <p:cNvPicPr>
            <a:picLocks noChangeAspect="1"/>
          </p:cNvPicPr>
          <p:nvPr/>
        </p:nvPicPr>
        <p:blipFill>
          <a:blip r:embed="rId3"/>
          <a:stretch>
            <a:fillRect/>
          </a:stretch>
        </p:blipFill>
        <p:spPr>
          <a:xfrm>
            <a:off x="2511468" y="2096661"/>
            <a:ext cx="4265561" cy="2582988"/>
          </a:xfrm>
          <a:prstGeom prst="rect">
            <a:avLst/>
          </a:prstGeom>
        </p:spPr>
      </p:pic>
    </p:spTree>
    <p:extLst>
      <p:ext uri="{BB962C8B-B14F-4D97-AF65-F5344CB8AC3E}">
        <p14:creationId xmlns:p14="http://schemas.microsoft.com/office/powerpoint/2010/main" val="893225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startAt="4"/>
            </a:pPr>
            <a:r>
              <a:rPr lang="en-US" dirty="0"/>
              <a:t>Forest Plot</a:t>
            </a:r>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pic>
        <p:nvPicPr>
          <p:cNvPr id="11" name="Picture 10">
            <a:extLst>
              <a:ext uri="{FF2B5EF4-FFF2-40B4-BE49-F238E27FC236}">
                <a16:creationId xmlns:a16="http://schemas.microsoft.com/office/drawing/2014/main" id="{032F1ABF-D3B7-BF5D-ECB8-D577166A60CD}"/>
              </a:ext>
            </a:extLst>
          </p:cNvPr>
          <p:cNvPicPr>
            <a:picLocks noChangeAspect="1"/>
          </p:cNvPicPr>
          <p:nvPr/>
        </p:nvPicPr>
        <p:blipFill rotWithShape="1">
          <a:blip r:embed="rId2"/>
          <a:srcRect r="37931" b="45390"/>
          <a:stretch/>
        </p:blipFill>
        <p:spPr>
          <a:xfrm>
            <a:off x="2513035" y="1599094"/>
            <a:ext cx="5636839" cy="281326"/>
          </a:xfrm>
          <a:prstGeom prst="rect">
            <a:avLst/>
          </a:prstGeom>
        </p:spPr>
      </p:pic>
      <p:pic>
        <p:nvPicPr>
          <p:cNvPr id="13" name="Picture 12">
            <a:extLst>
              <a:ext uri="{FF2B5EF4-FFF2-40B4-BE49-F238E27FC236}">
                <a16:creationId xmlns:a16="http://schemas.microsoft.com/office/drawing/2014/main" id="{F52DAC5E-A9C8-946F-A76D-5A574ECF4A04}"/>
              </a:ext>
            </a:extLst>
          </p:cNvPr>
          <p:cNvPicPr>
            <a:picLocks noChangeAspect="1"/>
          </p:cNvPicPr>
          <p:nvPr/>
        </p:nvPicPr>
        <p:blipFill rotWithShape="1">
          <a:blip r:embed="rId3"/>
          <a:srcRect l="18589" t="32880" r="19322" b="33133"/>
          <a:stretch/>
        </p:blipFill>
        <p:spPr>
          <a:xfrm>
            <a:off x="2511470" y="2114250"/>
            <a:ext cx="5636838" cy="1652926"/>
          </a:xfrm>
          <a:prstGeom prst="rect">
            <a:avLst/>
          </a:prstGeom>
        </p:spPr>
      </p:pic>
    </p:spTree>
    <p:extLst>
      <p:ext uri="{BB962C8B-B14F-4D97-AF65-F5344CB8AC3E}">
        <p14:creationId xmlns:p14="http://schemas.microsoft.com/office/powerpoint/2010/main" val="2109924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startAt="4"/>
            </a:pPr>
            <a:r>
              <a:rPr lang="en-US" dirty="0"/>
              <a:t>Funnel Plot</a:t>
            </a:r>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pic>
        <p:nvPicPr>
          <p:cNvPr id="11" name="Picture 10">
            <a:extLst>
              <a:ext uri="{FF2B5EF4-FFF2-40B4-BE49-F238E27FC236}">
                <a16:creationId xmlns:a16="http://schemas.microsoft.com/office/drawing/2014/main" id="{032F1ABF-D3B7-BF5D-ECB8-D577166A60CD}"/>
              </a:ext>
            </a:extLst>
          </p:cNvPr>
          <p:cNvPicPr>
            <a:picLocks noChangeAspect="1"/>
          </p:cNvPicPr>
          <p:nvPr/>
        </p:nvPicPr>
        <p:blipFill rotWithShape="1">
          <a:blip r:embed="rId2"/>
          <a:srcRect t="51747" r="37931"/>
          <a:stretch/>
        </p:blipFill>
        <p:spPr>
          <a:xfrm>
            <a:off x="2511469" y="1408827"/>
            <a:ext cx="5636839" cy="248577"/>
          </a:xfrm>
          <a:prstGeom prst="rect">
            <a:avLst/>
          </a:prstGeom>
        </p:spPr>
      </p:pic>
      <p:pic>
        <p:nvPicPr>
          <p:cNvPr id="2" name="Picture 1">
            <a:extLst>
              <a:ext uri="{FF2B5EF4-FFF2-40B4-BE49-F238E27FC236}">
                <a16:creationId xmlns:a16="http://schemas.microsoft.com/office/drawing/2014/main" id="{8A1726C0-B87D-3FE4-7CC6-84CB6E249B39}"/>
              </a:ext>
            </a:extLst>
          </p:cNvPr>
          <p:cNvPicPr>
            <a:picLocks noChangeAspect="1"/>
          </p:cNvPicPr>
          <p:nvPr/>
        </p:nvPicPr>
        <p:blipFill>
          <a:blip r:embed="rId3"/>
          <a:stretch>
            <a:fillRect/>
          </a:stretch>
        </p:blipFill>
        <p:spPr>
          <a:xfrm>
            <a:off x="2511469" y="1673958"/>
            <a:ext cx="2667084" cy="2424287"/>
          </a:xfrm>
          <a:prstGeom prst="rect">
            <a:avLst/>
          </a:prstGeom>
        </p:spPr>
      </p:pic>
    </p:spTree>
    <p:extLst>
      <p:ext uri="{BB962C8B-B14F-4D97-AF65-F5344CB8AC3E}">
        <p14:creationId xmlns:p14="http://schemas.microsoft.com/office/powerpoint/2010/main" val="2212817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Contact Me</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95626CE8-A0B2-3AE9-D6EB-9DA34363661F}"/>
              </a:ext>
            </a:extLst>
          </p:cNvPr>
          <p:cNvSpPr txBox="1"/>
          <p:nvPr/>
        </p:nvSpPr>
        <p:spPr>
          <a:xfrm>
            <a:off x="539201" y="3313103"/>
            <a:ext cx="6845878" cy="784830"/>
          </a:xfrm>
          <a:prstGeom prst="rect">
            <a:avLst/>
          </a:prstGeom>
          <a:noFill/>
        </p:spPr>
        <p:txBody>
          <a:bodyPr wrap="square">
            <a:spAutoFit/>
          </a:bodyPr>
          <a:lstStyle/>
          <a:p>
            <a:pPr eaLnBrk="1" fontAlgn="auto" hangingPunct="1">
              <a:spcBef>
                <a:spcPts val="0"/>
              </a:spcBef>
              <a:spcAft>
                <a:spcPts val="0"/>
              </a:spcAft>
              <a:buClr>
                <a:srgbClr val="000000"/>
              </a:buClr>
              <a:buFont typeface="Arial"/>
              <a:buNone/>
              <a:defRPr/>
            </a:pPr>
            <a:r>
              <a:rPr lang="en-US" sz="900" kern="0" dirty="0">
                <a:solidFill>
                  <a:schemeClr val="accent2">
                    <a:lumMod val="20000"/>
                    <a:lumOff val="80000"/>
                  </a:schemeClr>
                </a:solidFill>
                <a:latin typeface="Menlo" panose="020B0609030804020204" pitchFamily="49" charset="0"/>
                <a:ea typeface="Arial"/>
                <a:cs typeface="Arial"/>
                <a:sym typeface="Arial"/>
              </a:rPr>
              <a:t>"E-mail" </a:t>
            </a:r>
            <a:r>
              <a:rPr lang="en-US" sz="900" kern="0" dirty="0">
                <a:solidFill>
                  <a:schemeClr val="accent4">
                    <a:lumMod val="20000"/>
                    <a:lumOff val="80000"/>
                  </a:schemeClr>
                </a:solidFill>
                <a:latin typeface="Menlo" panose="020B0609030804020204" pitchFamily="49" charset="0"/>
                <a:ea typeface="Arial"/>
                <a:cs typeface="Arial"/>
                <a:sym typeface="Arial"/>
              </a:rPr>
              <a:t>:</a:t>
            </a:r>
            <a:r>
              <a:rPr lang="en-US" sz="900" kern="0" dirty="0">
                <a:latin typeface="Menlo" panose="020B0609030804020204" pitchFamily="49" charset="0"/>
                <a:ea typeface="Arial"/>
                <a:cs typeface="Arial"/>
                <a:sym typeface="Arial"/>
              </a:rPr>
              <a:t> </a:t>
            </a:r>
            <a:r>
              <a:rPr lang="en-US" sz="900" kern="0" dirty="0">
                <a:solidFill>
                  <a:schemeClr val="accent5"/>
                </a:solidFill>
                <a:latin typeface="Menlo" panose="020B0609030804020204" pitchFamily="49" charset="0"/>
                <a:ea typeface="Arial"/>
                <a:cs typeface="Arial"/>
                <a:sym typeface="Arial"/>
              </a:rPr>
              <a:t>"</a:t>
            </a:r>
            <a:r>
              <a:rPr lang="en-US" sz="900" kern="0" dirty="0">
                <a:solidFill>
                  <a:srgbClr val="0097A7"/>
                </a:solidFill>
                <a:latin typeface="Menlo" panose="020B0609030804020204" pitchFamily="49" charset="0"/>
                <a:ea typeface="Arial"/>
                <a:cs typeface="Arial"/>
                <a:sym typeface="Arial"/>
                <a:hlinkClick r:id="rId3"/>
              </a:rPr>
              <a:t>alir</a:t>
            </a:r>
            <a:r>
              <a:rPr lang="en-US" sz="900" kern="0" dirty="0">
                <a:solidFill>
                  <a:schemeClr val="accent5"/>
                </a:solidFill>
                <a:latin typeface="Menlo" panose="020B0609030804020204" pitchFamily="49" charset="0"/>
                <a:ea typeface="Arial"/>
                <a:cs typeface="Arial"/>
                <a:sym typeface="Arial"/>
                <a:hlinkClick r:id="rId3"/>
              </a:rPr>
              <a:t>ezasoltanykhaboshan@gmail.com</a:t>
            </a:r>
            <a:endParaRPr lang="en-US" sz="900" kern="0" dirty="0">
              <a:solidFill>
                <a:schemeClr val="accent5"/>
              </a:solidFill>
              <a:latin typeface="Menlo" panose="020B0609030804020204" pitchFamily="49" charset="0"/>
              <a:ea typeface="Arial"/>
              <a:cs typeface="Arial"/>
              <a:sym typeface="Arial"/>
            </a:endParaRPr>
          </a:p>
          <a:p>
            <a:pPr eaLnBrk="1" fontAlgn="auto" hangingPunct="1">
              <a:spcBef>
                <a:spcPts val="0"/>
              </a:spcBef>
              <a:spcAft>
                <a:spcPts val="0"/>
              </a:spcAft>
              <a:buClr>
                <a:srgbClr val="000000"/>
              </a:buClr>
              <a:buFont typeface="Arial"/>
              <a:buNone/>
              <a:defRPr/>
            </a:pPr>
            <a:r>
              <a:rPr lang="en-US" sz="900" kern="0" dirty="0">
                <a:solidFill>
                  <a:schemeClr val="accent5"/>
                </a:solidFill>
                <a:latin typeface="Menlo" panose="020B0609030804020204" pitchFamily="49" charset="0"/>
                <a:ea typeface="Arial"/>
                <a:cs typeface="Arial"/>
                <a:sym typeface="Arial"/>
              </a:rPr>
              <a:t>",</a:t>
            </a:r>
          </a:p>
          <a:p>
            <a:pPr eaLnBrk="1" fontAlgn="auto" hangingPunct="1">
              <a:spcBef>
                <a:spcPts val="0"/>
              </a:spcBef>
              <a:spcAft>
                <a:spcPts val="0"/>
              </a:spcAft>
              <a:buClr>
                <a:srgbClr val="000000"/>
              </a:buClr>
              <a:buFont typeface="Arial"/>
              <a:buNone/>
              <a:defRPr/>
            </a:pPr>
            <a:r>
              <a:rPr lang="en-US" sz="900" kern="0" dirty="0">
                <a:solidFill>
                  <a:schemeClr val="accent2">
                    <a:lumMod val="20000"/>
                    <a:lumOff val="80000"/>
                  </a:schemeClr>
                </a:solidFill>
                <a:latin typeface="Menlo" panose="020B0609030804020204" pitchFamily="49" charset="0"/>
                <a:ea typeface="Arial"/>
                <a:cs typeface="Arial"/>
                <a:sym typeface="Arial"/>
              </a:rPr>
              <a:t>"LinkedIn" </a:t>
            </a:r>
            <a:r>
              <a:rPr lang="en-US" sz="900" kern="0" dirty="0">
                <a:solidFill>
                  <a:schemeClr val="accent4">
                    <a:lumMod val="20000"/>
                    <a:lumOff val="80000"/>
                  </a:schemeClr>
                </a:solidFill>
                <a:latin typeface="Menlo" panose="020B0609030804020204" pitchFamily="49" charset="0"/>
                <a:ea typeface="Arial"/>
                <a:cs typeface="Arial"/>
                <a:sym typeface="Arial"/>
              </a:rPr>
              <a:t>:</a:t>
            </a:r>
            <a:r>
              <a:rPr lang="en-US" sz="900" kern="0" dirty="0">
                <a:latin typeface="Menlo" panose="020B0609030804020204" pitchFamily="49" charset="0"/>
                <a:ea typeface="Arial"/>
                <a:cs typeface="Arial"/>
                <a:sym typeface="Arial"/>
              </a:rPr>
              <a:t> </a:t>
            </a:r>
            <a:r>
              <a:rPr lang="en-US" sz="900" kern="0" dirty="0">
                <a:solidFill>
                  <a:schemeClr val="accent5"/>
                </a:solidFill>
                <a:latin typeface="Menlo" panose="020B0609030804020204" pitchFamily="49" charset="0"/>
                <a:ea typeface="Arial"/>
                <a:cs typeface="Arial"/>
                <a:sym typeface="Arial"/>
              </a:rPr>
              <a:t>"</a:t>
            </a:r>
            <a:r>
              <a:rPr lang="en-US" sz="900" kern="0" dirty="0">
                <a:solidFill>
                  <a:schemeClr val="accent5"/>
                </a:solidFill>
                <a:latin typeface="Menlo" panose="020B0609030804020204" pitchFamily="49" charset="0"/>
                <a:ea typeface="Arial"/>
                <a:cs typeface="Arial"/>
                <a:sym typeface="Arial"/>
                <a:hlinkClick r:id="rId4"/>
              </a:rPr>
              <a:t>https://www.linkedin.com/in/alireza-soltani-709848255/</a:t>
            </a:r>
            <a:r>
              <a:rPr lang="en-US" sz="900" kern="0" dirty="0">
                <a:solidFill>
                  <a:schemeClr val="accent5"/>
                </a:solidFill>
                <a:latin typeface="Menlo" panose="020B0609030804020204" pitchFamily="49" charset="0"/>
                <a:ea typeface="Arial"/>
                <a:cs typeface="Arial"/>
                <a:sym typeface="Arial"/>
              </a:rPr>
              <a:t>",</a:t>
            </a:r>
          </a:p>
          <a:p>
            <a:pPr eaLnBrk="1" fontAlgn="auto" hangingPunct="1">
              <a:spcBef>
                <a:spcPts val="0"/>
              </a:spcBef>
              <a:spcAft>
                <a:spcPts val="0"/>
              </a:spcAft>
              <a:buClr>
                <a:srgbClr val="000000"/>
              </a:buClr>
              <a:buFont typeface="Arial"/>
              <a:buNone/>
              <a:defRPr/>
            </a:pPr>
            <a:endParaRPr lang="en-US" sz="900" kern="0" dirty="0">
              <a:solidFill>
                <a:schemeClr val="accent5"/>
              </a:solidFill>
              <a:latin typeface="Menlo" panose="020B0609030804020204" pitchFamily="49" charset="0"/>
              <a:ea typeface="Arial"/>
              <a:cs typeface="Arial"/>
              <a:sym typeface="Arial"/>
            </a:endParaRPr>
          </a:p>
          <a:p>
            <a:pPr eaLnBrk="1" fontAlgn="auto" hangingPunct="1">
              <a:spcBef>
                <a:spcPts val="0"/>
              </a:spcBef>
              <a:spcAft>
                <a:spcPts val="0"/>
              </a:spcAft>
              <a:buClr>
                <a:srgbClr val="000000"/>
              </a:buClr>
              <a:buFont typeface="Arial"/>
              <a:buNone/>
              <a:defRPr/>
            </a:pPr>
            <a:r>
              <a:rPr lang="en-US" sz="900" kern="0" dirty="0">
                <a:solidFill>
                  <a:schemeClr val="accent2">
                    <a:lumMod val="20000"/>
                    <a:lumOff val="80000"/>
                  </a:schemeClr>
                </a:solidFill>
                <a:latin typeface="Menlo" panose="020B0609030804020204" pitchFamily="49" charset="0"/>
                <a:ea typeface="Arial"/>
                <a:cs typeface="Arial"/>
                <a:sym typeface="Arial"/>
              </a:rPr>
              <a:t>"ResearchGate" </a:t>
            </a:r>
            <a:r>
              <a:rPr lang="en-US" sz="900" kern="0" dirty="0">
                <a:solidFill>
                  <a:schemeClr val="accent4">
                    <a:lumMod val="20000"/>
                    <a:lumOff val="80000"/>
                  </a:schemeClr>
                </a:solidFill>
                <a:latin typeface="Menlo" panose="020B0609030804020204" pitchFamily="49" charset="0"/>
                <a:ea typeface="Arial"/>
                <a:cs typeface="Arial"/>
                <a:sym typeface="Arial"/>
              </a:rPr>
              <a:t>:</a:t>
            </a:r>
            <a:r>
              <a:rPr lang="en-US" sz="900" kern="0" dirty="0">
                <a:latin typeface="Menlo" panose="020B0609030804020204" pitchFamily="49" charset="0"/>
                <a:ea typeface="Arial"/>
                <a:cs typeface="Arial"/>
                <a:sym typeface="Arial"/>
              </a:rPr>
              <a:t> </a:t>
            </a:r>
            <a:r>
              <a:rPr lang="en-US" sz="900" kern="0" dirty="0">
                <a:solidFill>
                  <a:schemeClr val="accent5"/>
                </a:solidFill>
                <a:latin typeface="Menlo" panose="020B0609030804020204" pitchFamily="49" charset="0"/>
                <a:ea typeface="Arial"/>
                <a:cs typeface="Arial"/>
                <a:sym typeface="Arial"/>
              </a:rPr>
              <a:t>"</a:t>
            </a:r>
            <a:r>
              <a:rPr lang="en-US" sz="900" kern="0" dirty="0">
                <a:solidFill>
                  <a:srgbClr val="0097A7"/>
                </a:solidFill>
                <a:latin typeface="Menlo" panose="020B0609030804020204" pitchFamily="49" charset="0"/>
                <a:ea typeface="Arial"/>
                <a:cs typeface="Arial"/>
                <a:sym typeface="Arial"/>
                <a:hlinkClick r:id="rId5"/>
              </a:rPr>
              <a:t>https://www.researchgate.net/profile/Alireza-Soltani-Khaboushan</a:t>
            </a:r>
            <a:r>
              <a:rPr lang="en-US" sz="900" kern="0" dirty="0">
                <a:solidFill>
                  <a:schemeClr val="accent5"/>
                </a:solidFill>
                <a:latin typeface="Menlo" panose="020B0609030804020204" pitchFamily="49" charset="0"/>
                <a:ea typeface="Arial"/>
                <a:cs typeface="Arial"/>
                <a:sym typeface="Arial"/>
              </a:rPr>
              <a:t>",</a:t>
            </a:r>
          </a:p>
        </p:txBody>
      </p:sp>
      <p:sp>
        <p:nvSpPr>
          <p:cNvPr id="12" name="TextBox 11">
            <a:extLst>
              <a:ext uri="{FF2B5EF4-FFF2-40B4-BE49-F238E27FC236}">
                <a16:creationId xmlns:a16="http://schemas.microsoft.com/office/drawing/2014/main" id="{732160AC-2143-9D10-AC68-0E1CC4EB4415}"/>
              </a:ext>
            </a:extLst>
          </p:cNvPr>
          <p:cNvSpPr txBox="1"/>
          <p:nvPr/>
        </p:nvSpPr>
        <p:spPr>
          <a:xfrm>
            <a:off x="987524" y="2939293"/>
            <a:ext cx="4572000" cy="307777"/>
          </a:xfrm>
          <a:prstGeom prst="rect">
            <a:avLst/>
          </a:prstGeom>
          <a:noFill/>
        </p:spPr>
        <p:txBody>
          <a:bodyPr wrap="square">
            <a:spAutoFit/>
          </a:bodyPr>
          <a:lstStyle/>
          <a:p>
            <a:r>
              <a:rPr lang="en-US" sz="1400" kern="0" dirty="0">
                <a:solidFill>
                  <a:srgbClr val="0097A7"/>
                </a:solidFill>
                <a:latin typeface="Menlo" panose="020B0609030804020204" pitchFamily="49" charset="0"/>
                <a:ea typeface="Arial"/>
                <a:cs typeface="Arial"/>
                <a:sym typeface="Arial"/>
              </a:rPr>
              <a:t>Medicosine</a:t>
            </a:r>
            <a:endParaRPr lang="en-US" dirty="0"/>
          </a:p>
        </p:txBody>
      </p:sp>
      <p:pic>
        <p:nvPicPr>
          <p:cNvPr id="14" name="Picture 13">
            <a:extLst>
              <a:ext uri="{FF2B5EF4-FFF2-40B4-BE49-F238E27FC236}">
                <a16:creationId xmlns:a16="http://schemas.microsoft.com/office/drawing/2014/main" id="{EB4A2EBF-FB95-B096-A21D-D5A827E885BC}"/>
              </a:ext>
            </a:extLst>
          </p:cNvPr>
          <p:cNvPicPr>
            <a:picLocks noChangeAspect="1"/>
          </p:cNvPicPr>
          <p:nvPr/>
        </p:nvPicPr>
        <p:blipFill>
          <a:blip r:embed="rId6">
            <a:duotone>
              <a:schemeClr val="accent2">
                <a:shade val="45000"/>
                <a:satMod val="135000"/>
              </a:schemeClr>
              <a:prstClr val="white"/>
            </a:duotone>
          </a:blip>
          <a:stretch>
            <a:fillRect/>
          </a:stretch>
        </p:blipFill>
        <p:spPr>
          <a:xfrm>
            <a:off x="610396" y="2917225"/>
            <a:ext cx="338759" cy="33875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69" y="951981"/>
            <a:ext cx="3351013" cy="3162819"/>
          </a:xfrm>
        </p:spPr>
        <p:txBody>
          <a:bodyPr/>
          <a:lstStyle/>
          <a:p>
            <a:pPr marL="469900" indent="-342900" algn="l">
              <a:buSzPct val="100000"/>
              <a:buAutoNum type="arabicPeriod" startAt="5"/>
            </a:pPr>
            <a:r>
              <a:rPr lang="en-US" dirty="0"/>
              <a:t>Funnel Plot</a:t>
            </a:r>
          </a:p>
          <a:p>
            <a:pPr marL="127000" indent="0" algn="l">
              <a:buSzPct val="100000"/>
            </a:pPr>
            <a:endParaRPr lang="en-US" dirty="0"/>
          </a:p>
          <a:p>
            <a:pPr marL="127000" indent="0" algn="l">
              <a:buSzPct val="100000"/>
            </a:pPr>
            <a:endParaRPr lang="en-US" dirty="0"/>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pic>
        <p:nvPicPr>
          <p:cNvPr id="11" name="Picture 10">
            <a:extLst>
              <a:ext uri="{FF2B5EF4-FFF2-40B4-BE49-F238E27FC236}">
                <a16:creationId xmlns:a16="http://schemas.microsoft.com/office/drawing/2014/main" id="{032F1ABF-D3B7-BF5D-ECB8-D577166A60CD}"/>
              </a:ext>
            </a:extLst>
          </p:cNvPr>
          <p:cNvPicPr>
            <a:picLocks noChangeAspect="1"/>
          </p:cNvPicPr>
          <p:nvPr/>
        </p:nvPicPr>
        <p:blipFill rotWithShape="1">
          <a:blip r:embed="rId2"/>
          <a:srcRect t="51747" r="37931"/>
          <a:stretch/>
        </p:blipFill>
        <p:spPr>
          <a:xfrm>
            <a:off x="2511469" y="1408827"/>
            <a:ext cx="5636839" cy="248577"/>
          </a:xfrm>
          <a:prstGeom prst="rect">
            <a:avLst/>
          </a:prstGeom>
        </p:spPr>
      </p:pic>
      <p:pic>
        <p:nvPicPr>
          <p:cNvPr id="2" name="Picture 1">
            <a:extLst>
              <a:ext uri="{FF2B5EF4-FFF2-40B4-BE49-F238E27FC236}">
                <a16:creationId xmlns:a16="http://schemas.microsoft.com/office/drawing/2014/main" id="{8A1726C0-B87D-3FE4-7CC6-84CB6E249B39}"/>
              </a:ext>
            </a:extLst>
          </p:cNvPr>
          <p:cNvPicPr>
            <a:picLocks noChangeAspect="1"/>
          </p:cNvPicPr>
          <p:nvPr/>
        </p:nvPicPr>
        <p:blipFill>
          <a:blip r:embed="rId3"/>
          <a:stretch>
            <a:fillRect/>
          </a:stretch>
        </p:blipFill>
        <p:spPr>
          <a:xfrm>
            <a:off x="2511469" y="1673958"/>
            <a:ext cx="2667084" cy="2424287"/>
          </a:xfrm>
          <a:prstGeom prst="rect">
            <a:avLst/>
          </a:prstGeom>
        </p:spPr>
      </p:pic>
    </p:spTree>
    <p:extLst>
      <p:ext uri="{BB962C8B-B14F-4D97-AF65-F5344CB8AC3E}">
        <p14:creationId xmlns:p14="http://schemas.microsoft.com/office/powerpoint/2010/main" val="400675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startAt="4"/>
            </a:pPr>
            <a:endParaRPr lang="en-US" dirty="0"/>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sp>
        <p:nvSpPr>
          <p:cNvPr id="6" name="Subtitle 2">
            <a:extLst>
              <a:ext uri="{FF2B5EF4-FFF2-40B4-BE49-F238E27FC236}">
                <a16:creationId xmlns:a16="http://schemas.microsoft.com/office/drawing/2014/main" id="{7245F594-DAC1-8891-68F2-54F3615F49C2}"/>
              </a:ext>
            </a:extLst>
          </p:cNvPr>
          <p:cNvSpPr txBox="1">
            <a:spLocks/>
          </p:cNvSpPr>
          <p:nvPr/>
        </p:nvSpPr>
        <p:spPr>
          <a:xfrm>
            <a:off x="2511469" y="951981"/>
            <a:ext cx="3351013" cy="3162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127000" indent="0" algn="l">
              <a:buSzPct val="100000"/>
            </a:pPr>
            <a:r>
              <a:rPr lang="en-US" dirty="0"/>
              <a:t>6.    Publication Bias</a:t>
            </a:r>
          </a:p>
          <a:p>
            <a:pPr marL="127000" indent="0" algn="l">
              <a:buSzPct val="100000"/>
            </a:pPr>
            <a:endParaRPr lang="en-US" dirty="0"/>
          </a:p>
          <a:p>
            <a:pPr marL="127000" indent="0" algn="l">
              <a:buSzPct val="100000"/>
            </a:pPr>
            <a:endParaRPr lang="en-US" dirty="0"/>
          </a:p>
          <a:p>
            <a:pPr marL="127000" indent="0" algn="l">
              <a:buSzPct val="100000"/>
            </a:pPr>
            <a:endParaRPr lang="en-US" dirty="0"/>
          </a:p>
          <a:p>
            <a:pPr marL="469900" indent="-342900" algn="l">
              <a:buSzPct val="100000"/>
              <a:buFont typeface="Barlow"/>
              <a:buAutoNum type="arabicPeriod" startAt="4"/>
            </a:pPr>
            <a:endParaRPr lang="en-US" dirty="0"/>
          </a:p>
        </p:txBody>
      </p:sp>
      <p:grpSp>
        <p:nvGrpSpPr>
          <p:cNvPr id="14" name="Group 13">
            <a:extLst>
              <a:ext uri="{FF2B5EF4-FFF2-40B4-BE49-F238E27FC236}">
                <a16:creationId xmlns:a16="http://schemas.microsoft.com/office/drawing/2014/main" id="{26026C1D-5DF3-9A7E-F6A4-0B51F5762DEE}"/>
              </a:ext>
            </a:extLst>
          </p:cNvPr>
          <p:cNvGrpSpPr/>
          <p:nvPr/>
        </p:nvGrpSpPr>
        <p:grpSpPr>
          <a:xfrm>
            <a:off x="2509902" y="1316910"/>
            <a:ext cx="4827420" cy="2279176"/>
            <a:chOff x="2509902" y="1316910"/>
            <a:chExt cx="4827420" cy="2279176"/>
          </a:xfrm>
        </p:grpSpPr>
        <p:pic>
          <p:nvPicPr>
            <p:cNvPr id="8" name="Picture 7">
              <a:extLst>
                <a:ext uri="{FF2B5EF4-FFF2-40B4-BE49-F238E27FC236}">
                  <a16:creationId xmlns:a16="http://schemas.microsoft.com/office/drawing/2014/main" id="{5CD61497-0777-7EDF-436A-6CE2B5E7DCB1}"/>
                </a:ext>
              </a:extLst>
            </p:cNvPr>
            <p:cNvPicPr>
              <a:picLocks noChangeAspect="1"/>
            </p:cNvPicPr>
            <p:nvPr/>
          </p:nvPicPr>
          <p:blipFill>
            <a:blip r:embed="rId3"/>
            <a:stretch>
              <a:fillRect/>
            </a:stretch>
          </p:blipFill>
          <p:spPr>
            <a:xfrm>
              <a:off x="2513036" y="1316910"/>
              <a:ext cx="4824286" cy="300455"/>
            </a:xfrm>
            <a:prstGeom prst="rect">
              <a:avLst/>
            </a:prstGeom>
          </p:spPr>
        </p:pic>
        <p:pic>
          <p:nvPicPr>
            <p:cNvPr id="10" name="Picture 9">
              <a:extLst>
                <a:ext uri="{FF2B5EF4-FFF2-40B4-BE49-F238E27FC236}">
                  <a16:creationId xmlns:a16="http://schemas.microsoft.com/office/drawing/2014/main" id="{76BEB8C7-82FF-6043-95B3-F436B1D87B53}"/>
                </a:ext>
              </a:extLst>
            </p:cNvPr>
            <p:cNvPicPr>
              <a:picLocks noChangeAspect="1"/>
            </p:cNvPicPr>
            <p:nvPr/>
          </p:nvPicPr>
          <p:blipFill rotWithShape="1">
            <a:blip r:embed="rId4"/>
            <a:srcRect t="1" r="27663" b="1488"/>
            <a:stretch/>
          </p:blipFill>
          <p:spPr>
            <a:xfrm>
              <a:off x="2511469" y="1608147"/>
              <a:ext cx="4824286" cy="201990"/>
            </a:xfrm>
            <a:prstGeom prst="rect">
              <a:avLst/>
            </a:prstGeom>
          </p:spPr>
        </p:pic>
        <p:pic>
          <p:nvPicPr>
            <p:cNvPr id="13" name="Picture 12">
              <a:extLst>
                <a:ext uri="{FF2B5EF4-FFF2-40B4-BE49-F238E27FC236}">
                  <a16:creationId xmlns:a16="http://schemas.microsoft.com/office/drawing/2014/main" id="{90946C8A-22F3-67F1-DC75-608FA35FB423}"/>
                </a:ext>
              </a:extLst>
            </p:cNvPr>
            <p:cNvPicPr>
              <a:picLocks noChangeAspect="1"/>
            </p:cNvPicPr>
            <p:nvPr/>
          </p:nvPicPr>
          <p:blipFill>
            <a:blip r:embed="rId5"/>
            <a:stretch>
              <a:fillRect/>
            </a:stretch>
          </p:blipFill>
          <p:spPr>
            <a:xfrm>
              <a:off x="2509902" y="1810137"/>
              <a:ext cx="4824286" cy="1785949"/>
            </a:xfrm>
            <a:prstGeom prst="rect">
              <a:avLst/>
            </a:prstGeom>
          </p:spPr>
        </p:pic>
      </p:grpSp>
    </p:spTree>
    <p:extLst>
      <p:ext uri="{BB962C8B-B14F-4D97-AF65-F5344CB8AC3E}">
        <p14:creationId xmlns:p14="http://schemas.microsoft.com/office/powerpoint/2010/main" val="840411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startAt="4"/>
            </a:pPr>
            <a:endParaRPr lang="en-US" dirty="0"/>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sp>
        <p:nvSpPr>
          <p:cNvPr id="6" name="Subtitle 2">
            <a:extLst>
              <a:ext uri="{FF2B5EF4-FFF2-40B4-BE49-F238E27FC236}">
                <a16:creationId xmlns:a16="http://schemas.microsoft.com/office/drawing/2014/main" id="{7245F594-DAC1-8891-68F2-54F3615F49C2}"/>
              </a:ext>
            </a:extLst>
          </p:cNvPr>
          <p:cNvSpPr txBox="1">
            <a:spLocks/>
          </p:cNvSpPr>
          <p:nvPr/>
        </p:nvSpPr>
        <p:spPr>
          <a:xfrm>
            <a:off x="2511469" y="951981"/>
            <a:ext cx="3351013" cy="3162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127000" indent="0" algn="l">
              <a:buSzPct val="100000"/>
            </a:pPr>
            <a:r>
              <a:rPr lang="en-US" dirty="0"/>
              <a:t>7.    Influence Analysis</a:t>
            </a:r>
          </a:p>
          <a:p>
            <a:pPr marL="127000" indent="0" algn="l">
              <a:buSzPct val="100000"/>
            </a:pPr>
            <a:endParaRPr lang="en-US" dirty="0"/>
          </a:p>
          <a:p>
            <a:pPr marL="127000" indent="0" algn="l">
              <a:buSzPct val="100000"/>
            </a:pPr>
            <a:endParaRPr lang="en-US" dirty="0"/>
          </a:p>
          <a:p>
            <a:pPr marL="127000" indent="0" algn="l">
              <a:buSzPct val="100000"/>
            </a:pPr>
            <a:endParaRPr lang="en-US" dirty="0"/>
          </a:p>
          <a:p>
            <a:pPr marL="469900" indent="-342900" algn="l">
              <a:buSzPct val="100000"/>
              <a:buFont typeface="Barlow"/>
              <a:buAutoNum type="arabicPeriod" startAt="4"/>
            </a:pPr>
            <a:endParaRPr lang="en-US" dirty="0"/>
          </a:p>
        </p:txBody>
      </p:sp>
      <p:pic>
        <p:nvPicPr>
          <p:cNvPr id="5" name="Picture 4">
            <a:extLst>
              <a:ext uri="{FF2B5EF4-FFF2-40B4-BE49-F238E27FC236}">
                <a16:creationId xmlns:a16="http://schemas.microsoft.com/office/drawing/2014/main" id="{E074EB0A-254C-DFA6-5FE5-AEA6B130927D}"/>
              </a:ext>
            </a:extLst>
          </p:cNvPr>
          <p:cNvPicPr>
            <a:picLocks noChangeAspect="1"/>
          </p:cNvPicPr>
          <p:nvPr/>
        </p:nvPicPr>
        <p:blipFill>
          <a:blip r:embed="rId3"/>
          <a:stretch>
            <a:fillRect/>
          </a:stretch>
        </p:blipFill>
        <p:spPr>
          <a:xfrm>
            <a:off x="2576871" y="1467138"/>
            <a:ext cx="4443361" cy="387332"/>
          </a:xfrm>
          <a:prstGeom prst="rect">
            <a:avLst/>
          </a:prstGeom>
        </p:spPr>
      </p:pic>
      <p:pic>
        <p:nvPicPr>
          <p:cNvPr id="7" name="Picture 6">
            <a:extLst>
              <a:ext uri="{FF2B5EF4-FFF2-40B4-BE49-F238E27FC236}">
                <a16:creationId xmlns:a16="http://schemas.microsoft.com/office/drawing/2014/main" id="{A372D959-02E9-9627-0324-D26873D55989}"/>
              </a:ext>
            </a:extLst>
          </p:cNvPr>
          <p:cNvPicPr>
            <a:picLocks noChangeAspect="1"/>
          </p:cNvPicPr>
          <p:nvPr/>
        </p:nvPicPr>
        <p:blipFill>
          <a:blip r:embed="rId4"/>
          <a:stretch>
            <a:fillRect/>
          </a:stretch>
        </p:blipFill>
        <p:spPr>
          <a:xfrm>
            <a:off x="2576871" y="1861843"/>
            <a:ext cx="2912806" cy="2647640"/>
          </a:xfrm>
          <a:prstGeom prst="rect">
            <a:avLst/>
          </a:prstGeom>
        </p:spPr>
      </p:pic>
    </p:spTree>
    <p:extLst>
      <p:ext uri="{BB962C8B-B14F-4D97-AF65-F5344CB8AC3E}">
        <p14:creationId xmlns:p14="http://schemas.microsoft.com/office/powerpoint/2010/main" val="1237427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B7A50D-4142-9485-90C9-17006046B96C}"/>
              </a:ext>
            </a:extLst>
          </p:cNvPr>
          <p:cNvSpPr>
            <a:spLocks noGrp="1"/>
          </p:cNvSpPr>
          <p:nvPr>
            <p:ph type="subTitle" idx="1"/>
          </p:nvPr>
        </p:nvSpPr>
        <p:spPr>
          <a:xfrm>
            <a:off x="2511470" y="951980"/>
            <a:ext cx="3351013" cy="3162819"/>
          </a:xfrm>
        </p:spPr>
        <p:txBody>
          <a:bodyPr/>
          <a:lstStyle/>
          <a:p>
            <a:pPr marL="469900" indent="-342900" algn="l">
              <a:buSzPct val="100000"/>
              <a:buAutoNum type="arabicPeriod" startAt="4"/>
            </a:pPr>
            <a:endParaRPr lang="en-US" dirty="0"/>
          </a:p>
          <a:p>
            <a:pPr marL="127000" indent="0" algn="l">
              <a:buSzPct val="100000"/>
            </a:pPr>
            <a:endParaRPr lang="en-US" dirty="0"/>
          </a:p>
          <a:p>
            <a:pPr marL="469900" indent="-342900" algn="l">
              <a:buSzPct val="100000"/>
              <a:buAutoNum type="arabicPeriod" startAt="4"/>
            </a:pPr>
            <a:endParaRPr lang="en-US" dirty="0"/>
          </a:p>
        </p:txBody>
      </p:sp>
      <p:sp>
        <p:nvSpPr>
          <p:cNvPr id="4" name="Text Placeholder 3">
            <a:extLst>
              <a:ext uri="{FF2B5EF4-FFF2-40B4-BE49-F238E27FC236}">
                <a16:creationId xmlns:a16="http://schemas.microsoft.com/office/drawing/2014/main" id="{210B3CCC-D520-B2F5-8155-210CE4DD2269}"/>
              </a:ext>
            </a:extLst>
          </p:cNvPr>
          <p:cNvSpPr>
            <a:spLocks noGrp="1"/>
          </p:cNvSpPr>
          <p:nvPr>
            <p:ph type="body" sz="quarter" idx="10"/>
          </p:nvPr>
        </p:nvSpPr>
        <p:spPr>
          <a:xfrm>
            <a:off x="2511471" y="436824"/>
            <a:ext cx="4825851" cy="515157"/>
          </a:xfrm>
        </p:spPr>
        <p:txBody>
          <a:bodyPr/>
          <a:lstStyle/>
          <a:p>
            <a:r>
              <a:rPr lang="en-US" dirty="0"/>
              <a:t>Meta-Analysis Using </a:t>
            </a:r>
            <a:r>
              <a:rPr lang="en-US" dirty="0">
                <a:solidFill>
                  <a:schemeClr val="accent3">
                    <a:lumMod val="75000"/>
                  </a:schemeClr>
                </a:solidFill>
              </a:rPr>
              <a:t>meta</a:t>
            </a:r>
            <a:r>
              <a:rPr lang="en-US" dirty="0"/>
              <a:t> package</a:t>
            </a:r>
          </a:p>
        </p:txBody>
      </p:sp>
      <p:sp>
        <p:nvSpPr>
          <p:cNvPr id="6" name="Subtitle 2">
            <a:extLst>
              <a:ext uri="{FF2B5EF4-FFF2-40B4-BE49-F238E27FC236}">
                <a16:creationId xmlns:a16="http://schemas.microsoft.com/office/drawing/2014/main" id="{7245F594-DAC1-8891-68F2-54F3615F49C2}"/>
              </a:ext>
            </a:extLst>
          </p:cNvPr>
          <p:cNvSpPr txBox="1">
            <a:spLocks/>
          </p:cNvSpPr>
          <p:nvPr/>
        </p:nvSpPr>
        <p:spPr>
          <a:xfrm>
            <a:off x="2511469" y="951981"/>
            <a:ext cx="3351013" cy="3162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302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127000" indent="0" algn="l">
              <a:buSzPct val="100000"/>
            </a:pPr>
            <a:r>
              <a:rPr lang="en-US" dirty="0"/>
              <a:t>7.    Influence Analysis</a:t>
            </a:r>
          </a:p>
          <a:p>
            <a:pPr marL="127000" indent="0" algn="l">
              <a:buSzPct val="100000"/>
            </a:pPr>
            <a:endParaRPr lang="en-US" dirty="0"/>
          </a:p>
          <a:p>
            <a:pPr marL="127000" indent="0" algn="l">
              <a:buSzPct val="100000"/>
            </a:pPr>
            <a:endParaRPr lang="en-US" dirty="0"/>
          </a:p>
          <a:p>
            <a:pPr marL="127000" indent="0" algn="l">
              <a:buSzPct val="100000"/>
            </a:pPr>
            <a:endParaRPr lang="en-US" dirty="0"/>
          </a:p>
          <a:p>
            <a:pPr marL="469900" indent="-342900" algn="l">
              <a:buSzPct val="100000"/>
              <a:buFont typeface="Barlow"/>
              <a:buAutoNum type="arabicPeriod" startAt="4"/>
            </a:pPr>
            <a:endParaRPr lang="en-US" dirty="0"/>
          </a:p>
        </p:txBody>
      </p:sp>
      <p:pic>
        <p:nvPicPr>
          <p:cNvPr id="5" name="Picture 4">
            <a:extLst>
              <a:ext uri="{FF2B5EF4-FFF2-40B4-BE49-F238E27FC236}">
                <a16:creationId xmlns:a16="http://schemas.microsoft.com/office/drawing/2014/main" id="{E074EB0A-254C-DFA6-5FE5-AEA6B130927D}"/>
              </a:ext>
            </a:extLst>
          </p:cNvPr>
          <p:cNvPicPr>
            <a:picLocks noChangeAspect="1"/>
          </p:cNvPicPr>
          <p:nvPr/>
        </p:nvPicPr>
        <p:blipFill>
          <a:blip r:embed="rId3"/>
          <a:stretch>
            <a:fillRect/>
          </a:stretch>
        </p:blipFill>
        <p:spPr>
          <a:xfrm>
            <a:off x="2576871" y="1467138"/>
            <a:ext cx="4443361" cy="387332"/>
          </a:xfrm>
          <a:prstGeom prst="rect">
            <a:avLst/>
          </a:prstGeom>
        </p:spPr>
      </p:pic>
      <p:pic>
        <p:nvPicPr>
          <p:cNvPr id="7" name="Picture 6">
            <a:extLst>
              <a:ext uri="{FF2B5EF4-FFF2-40B4-BE49-F238E27FC236}">
                <a16:creationId xmlns:a16="http://schemas.microsoft.com/office/drawing/2014/main" id="{A372D959-02E9-9627-0324-D26873D55989}"/>
              </a:ext>
            </a:extLst>
          </p:cNvPr>
          <p:cNvPicPr>
            <a:picLocks noChangeAspect="1"/>
          </p:cNvPicPr>
          <p:nvPr/>
        </p:nvPicPr>
        <p:blipFill>
          <a:blip r:embed="rId4"/>
          <a:stretch>
            <a:fillRect/>
          </a:stretch>
        </p:blipFill>
        <p:spPr>
          <a:xfrm>
            <a:off x="2576871" y="1861843"/>
            <a:ext cx="2912806" cy="2647640"/>
          </a:xfrm>
          <a:prstGeom prst="rect">
            <a:avLst/>
          </a:prstGeom>
        </p:spPr>
      </p:pic>
    </p:spTree>
    <p:extLst>
      <p:ext uri="{BB962C8B-B14F-4D97-AF65-F5344CB8AC3E}">
        <p14:creationId xmlns:p14="http://schemas.microsoft.com/office/powerpoint/2010/main" val="941015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14948" y="2503525"/>
            <a:ext cx="591420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Advanced Methods</a:t>
            </a:r>
            <a:endParaRPr sz="3600" dirty="0"/>
          </a:p>
        </p:txBody>
      </p:sp>
      <p:sp>
        <p:nvSpPr>
          <p:cNvPr id="1147" name="Google Shape;1147;p50"/>
          <p:cNvSpPr txBox="1">
            <a:spLocks noGrp="1"/>
          </p:cNvSpPr>
          <p:nvPr>
            <p:ph type="subTitle" idx="1"/>
          </p:nvPr>
        </p:nvSpPr>
        <p:spPr>
          <a:xfrm>
            <a:off x="2443950" y="3265461"/>
            <a:ext cx="4256100"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4">
                    <a:lumMod val="20000"/>
                    <a:lumOff val="80000"/>
                  </a:schemeClr>
                </a:solidFill>
              </a:rPr>
              <a:t>When and How To Conduct Meta-Analysis</a:t>
            </a:r>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73;p42">
            <a:extLst>
              <a:ext uri="{FF2B5EF4-FFF2-40B4-BE49-F238E27FC236}">
                <a16:creationId xmlns:a16="http://schemas.microsoft.com/office/drawing/2014/main" id="{E33AD4A7-A27C-1199-4FFE-E5A5A826E1BF}"/>
              </a:ext>
            </a:extLst>
          </p:cNvPr>
          <p:cNvSpPr txBox="1">
            <a:spLocks/>
          </p:cNvSpPr>
          <p:nvPr/>
        </p:nvSpPr>
        <p:spPr>
          <a:xfrm>
            <a:off x="4854129" y="3677800"/>
            <a:ext cx="2666480"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latin typeface="Nova Flat"/>
                <a:ea typeface="Nova Flat"/>
                <a:cs typeface="Nova Flat"/>
                <a:sym typeface="Nova Flat"/>
              </a:rPr>
              <a:t>Advanced Methods</a:t>
            </a:r>
            <a:endParaRPr lang="en-US" sz="2000" dirty="0">
              <a:latin typeface="Nova Flat"/>
              <a:ea typeface="Nova Flat"/>
              <a:cs typeface="Nova Flat"/>
              <a:sym typeface="Nova Flat"/>
            </a:endParaRPr>
          </a:p>
        </p:txBody>
      </p:sp>
    </p:spTree>
    <p:extLst>
      <p:ext uri="{BB962C8B-B14F-4D97-AF65-F5344CB8AC3E}">
        <p14:creationId xmlns:p14="http://schemas.microsoft.com/office/powerpoint/2010/main" val="32415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13">
            <a:extLst>
              <a:ext uri="{FF2B5EF4-FFF2-40B4-BE49-F238E27FC236}">
                <a16:creationId xmlns:a16="http://schemas.microsoft.com/office/drawing/2014/main" id="{4B2160D2-8A41-6B8A-8EC0-C3EFFB9B2D8F}"/>
              </a:ext>
            </a:extLst>
          </p:cNvPr>
          <p:cNvSpPr>
            <a:spLocks noGrp="1"/>
          </p:cNvSpPr>
          <p:nvPr>
            <p:ph type="subTitle" idx="4"/>
          </p:nvPr>
        </p:nvSpPr>
        <p:spPr>
          <a:xfrm>
            <a:off x="729574" y="1238677"/>
            <a:ext cx="6161083" cy="2908779"/>
          </a:xfrm>
        </p:spPr>
        <p:txBody>
          <a:bodyPr/>
          <a:lstStyle/>
          <a:p>
            <a:pPr algn="l">
              <a:buFont typeface="Arial" panose="020B0604020202020204" pitchFamily="34" charset="0"/>
              <a:buChar char="•"/>
            </a:pPr>
            <a:r>
              <a:rPr lang="en-US" dirty="0"/>
              <a:t>Doing meta-analysis with r a hands-on guide, Mathias </a:t>
            </a:r>
            <a:r>
              <a:rPr lang="en-US" dirty="0" err="1"/>
              <a:t>Harrer</a:t>
            </a:r>
            <a:endParaRPr lang="en-US" dirty="0"/>
          </a:p>
          <a:p>
            <a:pPr algn="l">
              <a:buFont typeface="Arial" panose="020B0604020202020204" pitchFamily="34" charset="0"/>
              <a:buChar char="•"/>
            </a:pPr>
            <a:r>
              <a:rPr lang="en-US" dirty="0"/>
              <a:t>Discovering Statistics Using R, Andy Field</a:t>
            </a:r>
          </a:p>
          <a:p>
            <a:pPr algn="l">
              <a:buFont typeface="Arial" panose="020B0604020202020204" pitchFamily="34" charset="0"/>
              <a:buChar char="•"/>
            </a:pPr>
            <a:r>
              <a:rPr lang="en-US" dirty="0"/>
              <a:t>Meta-analysis with r, </a:t>
            </a:r>
            <a:r>
              <a:rPr lang="en-US" dirty="0" err="1"/>
              <a:t>Gerta</a:t>
            </a:r>
            <a:r>
              <a:rPr lang="en-US" dirty="0"/>
              <a:t> </a:t>
            </a:r>
            <a:r>
              <a:rPr lang="en-US" dirty="0" err="1"/>
              <a:t>Rücker</a:t>
            </a:r>
            <a:r>
              <a:rPr lang="en-US" dirty="0"/>
              <a:t>, Guido Schwarzer, and James Carpenter</a:t>
            </a:r>
          </a:p>
          <a:p>
            <a:pPr algn="l">
              <a:buFont typeface="Arial" panose="020B0604020202020204" pitchFamily="34" charset="0"/>
              <a:buChar char="•"/>
            </a:pPr>
            <a:r>
              <a:rPr lang="en-US" dirty="0"/>
              <a:t>How to perform a meta-analysis with R: a practical tutorial, Evidence-Based Mental Health, </a:t>
            </a:r>
            <a:r>
              <a:rPr lang="en-US" dirty="0" err="1"/>
              <a:t>Balduzzi</a:t>
            </a:r>
            <a:r>
              <a:rPr lang="en-US" dirty="0"/>
              <a:t> S, </a:t>
            </a:r>
            <a:r>
              <a:rPr lang="en-US" dirty="0" err="1"/>
              <a:t>Rücker</a:t>
            </a:r>
            <a:r>
              <a:rPr lang="en-US"/>
              <a:t> G, Schwarzer G </a:t>
            </a:r>
            <a:endParaRPr lang="en-US" dirty="0"/>
          </a:p>
          <a:p>
            <a:pPr algn="l">
              <a:buFont typeface="Arial" panose="020B0604020202020204" pitchFamily="34" charset="0"/>
              <a:buChar char="•"/>
            </a:pPr>
            <a:r>
              <a:rPr lang="en-US" dirty="0" err="1"/>
              <a:t>onducting</a:t>
            </a:r>
            <a:r>
              <a:rPr lang="en-US" dirty="0"/>
              <a:t> meta-analyses in R with the </a:t>
            </a:r>
            <a:r>
              <a:rPr lang="en-US" dirty="0" err="1"/>
              <a:t>metafor</a:t>
            </a:r>
            <a:r>
              <a:rPr lang="en-US" dirty="0"/>
              <a:t> package, </a:t>
            </a:r>
            <a:r>
              <a:rPr lang="en-US" dirty="0" err="1"/>
              <a:t>Viechtbauer</a:t>
            </a:r>
            <a:r>
              <a:rPr lang="en-US" dirty="0"/>
              <a:t>, W.</a:t>
            </a:r>
          </a:p>
        </p:txBody>
      </p:sp>
      <p:sp>
        <p:nvSpPr>
          <p:cNvPr id="10" name="Title 9">
            <a:extLst>
              <a:ext uri="{FF2B5EF4-FFF2-40B4-BE49-F238E27FC236}">
                <a16:creationId xmlns:a16="http://schemas.microsoft.com/office/drawing/2014/main" id="{CEC0DDDD-18ED-3F6B-02DB-BF6993ED9E56}"/>
              </a:ext>
            </a:extLst>
          </p:cNvPr>
          <p:cNvSpPr>
            <a:spLocks noGrp="1"/>
          </p:cNvSpPr>
          <p:nvPr>
            <p:ph type="title"/>
          </p:nvPr>
        </p:nvSpPr>
        <p:spPr/>
        <p:txBody>
          <a:bodyPr/>
          <a:lstStyle/>
          <a:p>
            <a:r>
              <a:rPr lang="en-US" dirty="0"/>
              <a:t>References</a:t>
            </a:r>
          </a:p>
        </p:txBody>
      </p:sp>
      <p:sp>
        <p:nvSpPr>
          <p:cNvPr id="4" name="Slide Number Placeholder 3">
            <a:extLst>
              <a:ext uri="{FF2B5EF4-FFF2-40B4-BE49-F238E27FC236}">
                <a16:creationId xmlns:a16="http://schemas.microsoft.com/office/drawing/2014/main" id="{1947CE79-2B4B-9989-FD94-2A18CDE8C212}"/>
              </a:ext>
            </a:extLst>
          </p:cNvPr>
          <p:cNvSpPr>
            <a:spLocks noGrp="1"/>
          </p:cNvSpPr>
          <p:nvPr>
            <p:ph type="sldNum" sz="quarter" idx="4294967295"/>
          </p:nvPr>
        </p:nvSpPr>
        <p:spPr>
          <a:xfrm>
            <a:off x="0" y="0"/>
            <a:ext cx="0" cy="0"/>
          </a:xfrm>
        </p:spPr>
        <p:txBody>
          <a:bodyPr/>
          <a:lstStyle/>
          <a:p>
            <a:pPr>
              <a:defRPr/>
            </a:pPr>
            <a:endParaRPr lang="en-US" altLang="en-US" dirty="0"/>
          </a:p>
        </p:txBody>
      </p:sp>
      <p:sp>
        <p:nvSpPr>
          <p:cNvPr id="5" name="Date Placeholder 4">
            <a:extLst>
              <a:ext uri="{FF2B5EF4-FFF2-40B4-BE49-F238E27FC236}">
                <a16:creationId xmlns:a16="http://schemas.microsoft.com/office/drawing/2014/main" id="{CE9CF4A1-B5F4-CA61-504C-5DAB1CFB0F86}"/>
              </a:ext>
            </a:extLst>
          </p:cNvPr>
          <p:cNvSpPr>
            <a:spLocks noGrp="1"/>
          </p:cNvSpPr>
          <p:nvPr>
            <p:ph type="dt" sz="half" idx="4294967295"/>
          </p:nvPr>
        </p:nvSpPr>
        <p:spPr>
          <a:xfrm>
            <a:off x="0" y="0"/>
            <a:ext cx="0" cy="0"/>
          </a:xfrm>
        </p:spPr>
        <p:txBody>
          <a:bodyPr/>
          <a:lstStyle/>
          <a:p>
            <a:pPr>
              <a:defRPr/>
            </a:pPr>
            <a:endParaRPr lang="en-US" altLang="en-US" dirty="0"/>
          </a:p>
        </p:txBody>
      </p:sp>
    </p:spTree>
    <p:extLst>
      <p:ext uri="{BB962C8B-B14F-4D97-AF65-F5344CB8AC3E}">
        <p14:creationId xmlns:p14="http://schemas.microsoft.com/office/powerpoint/2010/main" val="3530209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Google Shape;898;p52">
            <a:extLst>
              <a:ext uri="{FF2B5EF4-FFF2-40B4-BE49-F238E27FC236}">
                <a16:creationId xmlns:a16="http://schemas.microsoft.com/office/drawing/2014/main" id="{737AEE54-F170-2C58-E562-B9A4F496BC89}"/>
              </a:ext>
            </a:extLst>
          </p:cNvPr>
          <p:cNvSpPr txBox="1">
            <a:spLocks noGrp="1" noChangeArrowheads="1"/>
          </p:cNvSpPr>
          <p:nvPr>
            <p:ph type="title"/>
          </p:nvPr>
        </p:nvSpPr>
        <p:spPr>
          <a:xfrm>
            <a:off x="2951163" y="700088"/>
            <a:ext cx="3241675" cy="669925"/>
          </a:xfrm>
        </p:spPr>
        <p:txBody>
          <a:bodyPr/>
          <a:lstStyle/>
          <a:p>
            <a:pPr eaLnBrk="1" hangingPunct="1">
              <a:spcBef>
                <a:spcPct val="0"/>
              </a:spcBef>
              <a:spcAft>
                <a:spcPct val="0"/>
              </a:spcAft>
              <a:buClr>
                <a:srgbClr val="FFFFFF"/>
              </a:buClr>
              <a:buSzPts val="2800"/>
              <a:buFont typeface="Overpass Mono" pitchFamily="49" charset="0"/>
              <a:buNone/>
            </a:pPr>
            <a:r>
              <a:rPr lang="en-US" altLang="en-US" b="1" dirty="0">
                <a:solidFill>
                  <a:srgbClr val="00B0F0"/>
                </a:solidFill>
                <a:latin typeface="Overpass Mono" pitchFamily="49" charset="0"/>
                <a:cs typeface="Arial" panose="020B0604020202020204" pitchFamily="34" charset="0"/>
                <a:sym typeface="Overpass Mono" pitchFamily="49" charset="0"/>
              </a:rPr>
              <a:t>THANKS!</a:t>
            </a:r>
          </a:p>
        </p:txBody>
      </p:sp>
      <p:sp>
        <p:nvSpPr>
          <p:cNvPr id="150530" name="Google Shape;899;p52">
            <a:extLst>
              <a:ext uri="{FF2B5EF4-FFF2-40B4-BE49-F238E27FC236}">
                <a16:creationId xmlns:a16="http://schemas.microsoft.com/office/drawing/2014/main" id="{FB1C4331-9059-BF25-5ABC-921A07BF2424}"/>
              </a:ext>
            </a:extLst>
          </p:cNvPr>
          <p:cNvSpPr txBox="1">
            <a:spLocks noGrp="1" noChangeArrowheads="1"/>
          </p:cNvSpPr>
          <p:nvPr>
            <p:ph type="subTitle" idx="1"/>
          </p:nvPr>
        </p:nvSpPr>
        <p:spPr>
          <a:xfrm>
            <a:off x="1925638" y="1516063"/>
            <a:ext cx="5337175" cy="1208087"/>
          </a:xfrm>
        </p:spPr>
        <p:txBody>
          <a:bodyPr/>
          <a:lstStyle/>
          <a:p>
            <a:pPr eaLnBrk="1" hangingPunct="1">
              <a:spcBef>
                <a:spcPct val="0"/>
              </a:spcBef>
              <a:spcAft>
                <a:spcPct val="0"/>
              </a:spcAft>
              <a:buClr>
                <a:srgbClr val="1B1464"/>
              </a:buClr>
              <a:buFont typeface="Anaheim" pitchFamily="2" charset="0"/>
              <a:buNone/>
            </a:pPr>
            <a:r>
              <a:rPr lang="en-US" altLang="en-US" dirty="0">
                <a:solidFill>
                  <a:srgbClr val="00B0F0"/>
                </a:solidFill>
                <a:latin typeface="Anaheim" pitchFamily="2" charset="0"/>
                <a:cs typeface="Arial" panose="020B0604020202020204" pitchFamily="34" charset="0"/>
                <a:sym typeface="Anaheim" pitchFamily="2" charset="0"/>
              </a:rPr>
              <a:t>Do you have any questions?</a:t>
            </a:r>
          </a:p>
          <a:p>
            <a:pPr eaLnBrk="1" hangingPunct="1">
              <a:spcBef>
                <a:spcPct val="0"/>
              </a:spcBef>
              <a:spcAft>
                <a:spcPct val="0"/>
              </a:spcAft>
              <a:buClr>
                <a:srgbClr val="1B1464"/>
              </a:buClr>
              <a:buFont typeface="Anaheim" pitchFamily="2" charset="0"/>
              <a:buNone/>
            </a:pPr>
            <a:r>
              <a:rPr lang="en-US" altLang="en-US" dirty="0" err="1">
                <a:solidFill>
                  <a:srgbClr val="00B0F0"/>
                </a:solidFill>
                <a:latin typeface="Anaheim" pitchFamily="2" charset="0"/>
                <a:cs typeface="Arial" panose="020B0604020202020204" pitchFamily="34" charset="0"/>
                <a:sym typeface="Anaheim" pitchFamily="2" charset="0"/>
              </a:rPr>
              <a:t>alirezasoltanykhaboushan@gmail.com</a:t>
            </a:r>
            <a:endParaRPr lang="en-US" altLang="en-US" dirty="0">
              <a:solidFill>
                <a:srgbClr val="00B0F0"/>
              </a:solidFill>
              <a:latin typeface="Anaheim" pitchFamily="2" charset="0"/>
              <a:cs typeface="Arial" panose="020B0604020202020204" pitchFamily="34" charset="0"/>
              <a:sym typeface="Anaheim" pitchFamily="2" charset="0"/>
            </a:endParaRPr>
          </a:p>
          <a:p>
            <a:pPr eaLnBrk="1" hangingPunct="1">
              <a:spcBef>
                <a:spcPct val="0"/>
              </a:spcBef>
              <a:spcAft>
                <a:spcPct val="0"/>
              </a:spcAft>
              <a:buClr>
                <a:srgbClr val="1B1464"/>
              </a:buClr>
              <a:buFont typeface="Anaheim" pitchFamily="2" charset="0"/>
              <a:buNone/>
            </a:pPr>
            <a:r>
              <a:rPr lang="en-US" altLang="en-US" dirty="0">
                <a:solidFill>
                  <a:srgbClr val="00B0F0"/>
                </a:solidFill>
                <a:latin typeface="Anaheim" pitchFamily="2" charset="0"/>
                <a:cs typeface="Arial" panose="020B0604020202020204" pitchFamily="34" charset="0"/>
                <a:sym typeface="Anaheim" pitchFamily="2" charset="0"/>
              </a:rPr>
              <a:t>+98-9157707497</a:t>
            </a:r>
          </a:p>
          <a:p>
            <a:pPr eaLnBrk="1" hangingPunct="1">
              <a:spcBef>
                <a:spcPct val="0"/>
              </a:spcBef>
              <a:spcAft>
                <a:spcPct val="0"/>
              </a:spcAft>
              <a:buClr>
                <a:srgbClr val="1B1464"/>
              </a:buClr>
              <a:buFont typeface="Anaheim" pitchFamily="2" charset="0"/>
              <a:buNone/>
            </a:pPr>
            <a:r>
              <a:rPr lang="en-US" altLang="en-US" dirty="0">
                <a:solidFill>
                  <a:srgbClr val="00B0F0"/>
                </a:solidFill>
                <a:latin typeface="Anaheim" pitchFamily="2" charset="0"/>
                <a:cs typeface="Arial" panose="020B0604020202020204" pitchFamily="34" charset="0"/>
                <a:sym typeface="Anaheim" pitchFamily="2" charset="0"/>
              </a:rPr>
              <a:t>https://</a:t>
            </a:r>
            <a:r>
              <a:rPr lang="en-US" altLang="en-US" dirty="0" err="1">
                <a:solidFill>
                  <a:srgbClr val="00B0F0"/>
                </a:solidFill>
                <a:latin typeface="Anaheim" pitchFamily="2" charset="0"/>
                <a:cs typeface="Arial" panose="020B0604020202020204" pitchFamily="34" charset="0"/>
                <a:sym typeface="Anaheim" pitchFamily="2" charset="0"/>
              </a:rPr>
              <a:t>www.linkedin.com</a:t>
            </a:r>
            <a:r>
              <a:rPr lang="en-US" altLang="en-US" dirty="0">
                <a:solidFill>
                  <a:srgbClr val="00B0F0"/>
                </a:solidFill>
                <a:latin typeface="Anaheim" pitchFamily="2" charset="0"/>
                <a:cs typeface="Arial" panose="020B0604020202020204" pitchFamily="34" charset="0"/>
                <a:sym typeface="Anaheim" pitchFamily="2" charset="0"/>
              </a:rPr>
              <a:t>/in/alireza-soltani-709848255/</a:t>
            </a:r>
          </a:p>
          <a:p>
            <a:pPr eaLnBrk="1" hangingPunct="1">
              <a:spcBef>
                <a:spcPct val="0"/>
              </a:spcBef>
              <a:spcAft>
                <a:spcPct val="0"/>
              </a:spcAft>
              <a:buClr>
                <a:srgbClr val="1B1464"/>
              </a:buClr>
              <a:buFont typeface="Anaheim" pitchFamily="2" charset="0"/>
              <a:buNone/>
            </a:pPr>
            <a:r>
              <a:rPr lang="en-US" altLang="en-US" dirty="0">
                <a:solidFill>
                  <a:srgbClr val="00B0F0"/>
                </a:solidFill>
                <a:latin typeface="Anaheim" pitchFamily="2" charset="0"/>
                <a:cs typeface="Arial" panose="020B0604020202020204" pitchFamily="34" charset="0"/>
                <a:sym typeface="Anaheim" pitchFamily="2" charset="0"/>
              </a:rPr>
              <a:t>@</a:t>
            </a:r>
            <a:r>
              <a:rPr lang="en-US" altLang="en-US" dirty="0" err="1">
                <a:solidFill>
                  <a:srgbClr val="00B0F0"/>
                </a:solidFill>
                <a:latin typeface="Anaheim" pitchFamily="2" charset="0"/>
                <a:cs typeface="Arial" panose="020B0604020202020204" pitchFamily="34" charset="0"/>
                <a:sym typeface="Anaheim" pitchFamily="2" charset="0"/>
              </a:rPr>
              <a:t>medicosine</a:t>
            </a:r>
            <a:endParaRPr lang="en-US" altLang="en-US" dirty="0">
              <a:solidFill>
                <a:srgbClr val="00B0F0"/>
              </a:solidFill>
              <a:latin typeface="Anaheim" pitchFamily="2" charset="0"/>
              <a:cs typeface="Arial" panose="020B0604020202020204" pitchFamily="34" charset="0"/>
              <a:sym typeface="Anaheim" pitchFamily="2" charset="0"/>
            </a:endParaRPr>
          </a:p>
        </p:txBody>
      </p:sp>
      <p:grpSp>
        <p:nvGrpSpPr>
          <p:cNvPr id="150531" name="Google Shape;16216;p70">
            <a:extLst>
              <a:ext uri="{FF2B5EF4-FFF2-40B4-BE49-F238E27FC236}">
                <a16:creationId xmlns:a16="http://schemas.microsoft.com/office/drawing/2014/main" id="{8B034FE8-62D8-A4C3-374C-81FC7673B761}"/>
              </a:ext>
            </a:extLst>
          </p:cNvPr>
          <p:cNvGrpSpPr>
            <a:grpSpLocks/>
          </p:cNvGrpSpPr>
          <p:nvPr/>
        </p:nvGrpSpPr>
        <p:grpSpPr bwMode="auto">
          <a:xfrm>
            <a:off x="4017963" y="2935288"/>
            <a:ext cx="323850" cy="303212"/>
            <a:chOff x="4211985" y="3817357"/>
            <a:chExt cx="362947" cy="356576"/>
          </a:xfrm>
        </p:grpSpPr>
        <p:sp>
          <p:nvSpPr>
            <p:cNvPr id="150544" name="Google Shape;16217;p70">
              <a:extLst>
                <a:ext uri="{FF2B5EF4-FFF2-40B4-BE49-F238E27FC236}">
                  <a16:creationId xmlns:a16="http://schemas.microsoft.com/office/drawing/2014/main" id="{D3B73276-3C3F-B850-C967-F51D2A9A8CD1}"/>
                </a:ext>
              </a:extLst>
            </p:cNvPr>
            <p:cNvSpPr>
              <a:spLocks/>
            </p:cNvSpPr>
            <p:nvPr/>
          </p:nvSpPr>
          <p:spPr bwMode="auto">
            <a:xfrm>
              <a:off x="4211985" y="3817357"/>
              <a:ext cx="356498" cy="356498"/>
            </a:xfrm>
            <a:custGeom>
              <a:avLst/>
              <a:gdLst>
                <a:gd name="T0" fmla="*/ 122506465 w 13599"/>
                <a:gd name="T1" fmla="*/ 0 h 13599"/>
                <a:gd name="T2" fmla="*/ 17879 w 13599"/>
                <a:gd name="T3" fmla="*/ 122488613 h 13599"/>
                <a:gd name="T4" fmla="*/ 122506465 w 13599"/>
                <a:gd name="T5" fmla="*/ 244977199 h 13599"/>
                <a:gd name="T6" fmla="*/ 244995078 w 13599"/>
                <a:gd name="T7" fmla="*/ 122488613 h 13599"/>
                <a:gd name="T8" fmla="*/ 122506465 w 13599"/>
                <a:gd name="T9" fmla="*/ 0 h 135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rgbClr val="899CAB"/>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5" name="Google Shape;16218;p70">
              <a:extLst>
                <a:ext uri="{FF2B5EF4-FFF2-40B4-BE49-F238E27FC236}">
                  <a16:creationId xmlns:a16="http://schemas.microsoft.com/office/drawing/2014/main" id="{2CA2DA98-55E5-4B41-BE09-E53D6C00FC01}"/>
                </a:ext>
              </a:extLst>
            </p:cNvPr>
            <p:cNvSpPr>
              <a:spLocks/>
            </p:cNvSpPr>
            <p:nvPr/>
          </p:nvSpPr>
          <p:spPr bwMode="auto">
            <a:xfrm>
              <a:off x="4366758" y="3817357"/>
              <a:ext cx="208173" cy="356576"/>
            </a:xfrm>
            <a:custGeom>
              <a:avLst/>
              <a:gdLst>
                <a:gd name="T0" fmla="*/ 16142203 w 7941"/>
                <a:gd name="T1" fmla="*/ 0 h 13602"/>
                <a:gd name="T2" fmla="*/ 17879 w 7941"/>
                <a:gd name="T3" fmla="*/ 1044588 h 13602"/>
                <a:gd name="T4" fmla="*/ 106633834 w 7941"/>
                <a:gd name="T5" fmla="*/ 122488155 h 13602"/>
                <a:gd name="T6" fmla="*/ 17879 w 7941"/>
                <a:gd name="T7" fmla="*/ 243948920 h 13602"/>
                <a:gd name="T8" fmla="*/ 16375857 w 7941"/>
                <a:gd name="T9" fmla="*/ 245029920 h 13602"/>
                <a:gd name="T10" fmla="*/ 138377398 w 7941"/>
                <a:gd name="T11" fmla="*/ 130558931 h 13602"/>
                <a:gd name="T12" fmla="*/ 16142203 w 7941"/>
                <a:gd name="T13" fmla="*/ 0 h 136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6C8396"/>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6" name="Google Shape;16219;p70">
              <a:extLst>
                <a:ext uri="{FF2B5EF4-FFF2-40B4-BE49-F238E27FC236}">
                  <a16:creationId xmlns:a16="http://schemas.microsoft.com/office/drawing/2014/main" id="{194C5FEA-81EC-FCF0-171A-97B6FA44273E}"/>
                </a:ext>
              </a:extLst>
            </p:cNvPr>
            <p:cNvSpPr>
              <a:spLocks/>
            </p:cNvSpPr>
            <p:nvPr/>
          </p:nvSpPr>
          <p:spPr bwMode="auto">
            <a:xfrm>
              <a:off x="4288061" y="3909555"/>
              <a:ext cx="227756" cy="187463"/>
            </a:xfrm>
            <a:custGeom>
              <a:avLst/>
              <a:gdLst>
                <a:gd name="T0" fmla="*/ 102293011 w 8688"/>
                <a:gd name="T1" fmla="*/ 0 h 7151"/>
                <a:gd name="T2" fmla="*/ 65793015 w 8688"/>
                <a:gd name="T3" fmla="*/ 36499080 h 7151"/>
                <a:gd name="T4" fmla="*/ 65793015 w 8688"/>
                <a:gd name="T5" fmla="*/ 37292134 h 7151"/>
                <a:gd name="T6" fmla="*/ 63973247 w 8688"/>
                <a:gd name="T7" fmla="*/ 37292134 h 7151"/>
                <a:gd name="T8" fmla="*/ 46300530 w 8688"/>
                <a:gd name="T9" fmla="*/ 33130330 h 7151"/>
                <a:gd name="T10" fmla="*/ 10665078 w 8688"/>
                <a:gd name="T11" fmla="*/ 11025792 h 7151"/>
                <a:gd name="T12" fmla="*/ 7026199 w 8688"/>
                <a:gd name="T13" fmla="*/ 7386268 h 7151"/>
                <a:gd name="T14" fmla="*/ 6161681 w 8688"/>
                <a:gd name="T15" fmla="*/ 6989741 h 7151"/>
                <a:gd name="T16" fmla="*/ 4954217 w 8688"/>
                <a:gd name="T17" fmla="*/ 7890695 h 7151"/>
                <a:gd name="T18" fmla="*/ 3638853 w 8688"/>
                <a:gd name="T19" fmla="*/ 13097086 h 7151"/>
                <a:gd name="T20" fmla="*/ 17691278 w 8688"/>
                <a:gd name="T21" fmla="*/ 49254638 h 7151"/>
                <a:gd name="T22" fmla="*/ 10412864 w 8688"/>
                <a:gd name="T23" fmla="*/ 48461584 h 7151"/>
                <a:gd name="T24" fmla="*/ 5980928 w 8688"/>
                <a:gd name="T25" fmla="*/ 47434876 h 7151"/>
                <a:gd name="T26" fmla="*/ 5675130 w 8688"/>
                <a:gd name="T27" fmla="*/ 47380585 h 7151"/>
                <a:gd name="T28" fmla="*/ 4431936 w 8688"/>
                <a:gd name="T29" fmla="*/ 48731650 h 7151"/>
                <a:gd name="T30" fmla="*/ 5206432 w 8688"/>
                <a:gd name="T31" fmla="*/ 53145695 h 7151"/>
                <a:gd name="T32" fmla="*/ 22627616 w 8688"/>
                <a:gd name="T33" fmla="*/ 76043261 h 7151"/>
                <a:gd name="T34" fmla="*/ 22375402 w 8688"/>
                <a:gd name="T35" fmla="*/ 78367451 h 7151"/>
                <a:gd name="T36" fmla="*/ 17421184 w 8688"/>
                <a:gd name="T37" fmla="*/ 78367451 h 7151"/>
                <a:gd name="T38" fmla="*/ 16394474 w 8688"/>
                <a:gd name="T39" fmla="*/ 80205092 h 7151"/>
                <a:gd name="T40" fmla="*/ 18736549 w 8688"/>
                <a:gd name="T41" fmla="*/ 84619110 h 7151"/>
                <a:gd name="T42" fmla="*/ 41868594 w 8688"/>
                <a:gd name="T43" fmla="*/ 100220457 h 7151"/>
                <a:gd name="T44" fmla="*/ 42390902 w 8688"/>
                <a:gd name="T45" fmla="*/ 102562499 h 7151"/>
                <a:gd name="T46" fmla="*/ 14304613 w 8688"/>
                <a:gd name="T47" fmla="*/ 114524295 h 7151"/>
                <a:gd name="T48" fmla="*/ 3386665 w 8688"/>
                <a:gd name="T49" fmla="*/ 116344083 h 7151"/>
                <a:gd name="T50" fmla="*/ 3134450 w 8688"/>
                <a:gd name="T51" fmla="*/ 118686126 h 7151"/>
                <a:gd name="T52" fmla="*/ 13529435 w 8688"/>
                <a:gd name="T53" fmla="*/ 122577182 h 7151"/>
                <a:gd name="T54" fmla="*/ 46300530 w 8688"/>
                <a:gd name="T55" fmla="*/ 128828841 h 7151"/>
                <a:gd name="T56" fmla="*/ 138612254 w 8688"/>
                <a:gd name="T57" fmla="*/ 37022068 h 7151"/>
                <a:gd name="T58" fmla="*/ 138612254 w 8688"/>
                <a:gd name="T59" fmla="*/ 36499080 h 7151"/>
                <a:gd name="T60" fmla="*/ 138612254 w 8688"/>
                <a:gd name="T61" fmla="*/ 35724586 h 7151"/>
                <a:gd name="T62" fmla="*/ 138612254 w 8688"/>
                <a:gd name="T63" fmla="*/ 35472372 h 7151"/>
                <a:gd name="T64" fmla="*/ 148502810 w 8688"/>
                <a:gd name="T65" fmla="*/ 27149419 h 7151"/>
                <a:gd name="T66" fmla="*/ 155781250 w 8688"/>
                <a:gd name="T67" fmla="*/ 19600959 h 7151"/>
                <a:gd name="T68" fmla="*/ 154772392 w 8688"/>
                <a:gd name="T69" fmla="*/ 17493252 h 7151"/>
                <a:gd name="T70" fmla="*/ 154484446 w 8688"/>
                <a:gd name="T71" fmla="*/ 17528983 h 7151"/>
                <a:gd name="T72" fmla="*/ 144341650 w 8688"/>
                <a:gd name="T73" fmla="*/ 20123266 h 7151"/>
                <a:gd name="T74" fmla="*/ 140954330 w 8688"/>
                <a:gd name="T75" fmla="*/ 20645546 h 7151"/>
                <a:gd name="T76" fmla="*/ 140738528 w 8688"/>
                <a:gd name="T77" fmla="*/ 20664106 h 7151"/>
                <a:gd name="T78" fmla="*/ 140179807 w 8688"/>
                <a:gd name="T79" fmla="*/ 18555691 h 7151"/>
                <a:gd name="T80" fmla="*/ 143296378 w 8688"/>
                <a:gd name="T81" fmla="*/ 15439155 h 7151"/>
                <a:gd name="T82" fmla="*/ 151367875 w 8688"/>
                <a:gd name="T83" fmla="*/ 6593895 h 7151"/>
                <a:gd name="T84" fmla="*/ 150484770 w 8688"/>
                <a:gd name="T85" fmla="*/ 4666232 h 7151"/>
                <a:gd name="T86" fmla="*/ 150070389 w 8688"/>
                <a:gd name="T87" fmla="*/ 4774133 h 7151"/>
                <a:gd name="T88" fmla="*/ 138883029 w 8688"/>
                <a:gd name="T89" fmla="*/ 8412976 h 7151"/>
                <a:gd name="T90" fmla="*/ 128469484 w 8688"/>
                <a:gd name="T91" fmla="*/ 11025792 h 7151"/>
                <a:gd name="T92" fmla="*/ 127442747 w 8688"/>
                <a:gd name="T93" fmla="*/ 10502830 h 7151"/>
                <a:gd name="T94" fmla="*/ 102293011 w 8688"/>
                <a:gd name="T95" fmla="*/ 0 h 715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50532" name="Google Shape;16183;p70">
            <a:extLst>
              <a:ext uri="{FF2B5EF4-FFF2-40B4-BE49-F238E27FC236}">
                <a16:creationId xmlns:a16="http://schemas.microsoft.com/office/drawing/2014/main" id="{C8BF5FB8-FACF-17EB-3868-2A8EF5535218}"/>
              </a:ext>
            </a:extLst>
          </p:cNvPr>
          <p:cNvGrpSpPr>
            <a:grpSpLocks/>
          </p:cNvGrpSpPr>
          <p:nvPr/>
        </p:nvGrpSpPr>
        <p:grpSpPr bwMode="auto">
          <a:xfrm>
            <a:off x="4778375" y="2928938"/>
            <a:ext cx="322263" cy="314325"/>
            <a:chOff x="3314750" y="3817357"/>
            <a:chExt cx="362920" cy="356865"/>
          </a:xfrm>
        </p:grpSpPr>
        <p:sp>
          <p:nvSpPr>
            <p:cNvPr id="150539" name="Google Shape;16184;p70">
              <a:hlinkClick r:id="rId3"/>
              <a:extLst>
                <a:ext uri="{FF2B5EF4-FFF2-40B4-BE49-F238E27FC236}">
                  <a16:creationId xmlns:a16="http://schemas.microsoft.com/office/drawing/2014/main" id="{B7B05C27-D924-BEDC-072D-47A0BFD58F85}"/>
                </a:ext>
              </a:extLst>
            </p:cNvPr>
            <p:cNvSpPr>
              <a:spLocks/>
            </p:cNvSpPr>
            <p:nvPr/>
          </p:nvSpPr>
          <p:spPr bwMode="auto">
            <a:xfrm>
              <a:off x="3314750" y="3817357"/>
              <a:ext cx="356865" cy="356498"/>
            </a:xfrm>
            <a:custGeom>
              <a:avLst/>
              <a:gdLst>
                <a:gd name="T0" fmla="*/ 122758676 w 13613"/>
                <a:gd name="T1" fmla="*/ 0 h 13599"/>
                <a:gd name="T2" fmla="*/ 0 w 13613"/>
                <a:gd name="T3" fmla="*/ 122488613 h 13599"/>
                <a:gd name="T4" fmla="*/ 122758676 w 13613"/>
                <a:gd name="T5" fmla="*/ 244977199 h 13599"/>
                <a:gd name="T6" fmla="*/ 245247259 w 13613"/>
                <a:gd name="T7" fmla="*/ 122488613 h 13599"/>
                <a:gd name="T8" fmla="*/ 122758676 w 13613"/>
                <a:gd name="T9" fmla="*/ 0 h 135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AABBC8"/>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0" name="Google Shape;16185;p70">
              <a:extLst>
                <a:ext uri="{FF2B5EF4-FFF2-40B4-BE49-F238E27FC236}">
                  <a16:creationId xmlns:a16="http://schemas.microsoft.com/office/drawing/2014/main" id="{BCA326F1-BCCA-A678-1E7B-9A49A7B1CE03}"/>
                </a:ext>
              </a:extLst>
            </p:cNvPr>
            <p:cNvSpPr>
              <a:spLocks/>
            </p:cNvSpPr>
            <p:nvPr/>
          </p:nvSpPr>
          <p:spPr bwMode="auto">
            <a:xfrm>
              <a:off x="3469891" y="3817357"/>
              <a:ext cx="207780" cy="356865"/>
            </a:xfrm>
            <a:custGeom>
              <a:avLst/>
              <a:gdLst>
                <a:gd name="T0" fmla="*/ 15871472 w 7926"/>
                <a:gd name="T1" fmla="*/ 0 h 13613"/>
                <a:gd name="T2" fmla="*/ 15997933 w 7926"/>
                <a:gd name="T3" fmla="*/ 0 h 13613"/>
                <a:gd name="T4" fmla="*/ 15997933 w 7926"/>
                <a:gd name="T5" fmla="*/ 0 h 13613"/>
                <a:gd name="T6" fmla="*/ 16142246 w 7926"/>
                <a:gd name="T7" fmla="*/ 0 h 13613"/>
                <a:gd name="T8" fmla="*/ 15871472 w 7926"/>
                <a:gd name="T9" fmla="*/ 0 h 13613"/>
                <a:gd name="T10" fmla="*/ 15997933 w 7926"/>
                <a:gd name="T11" fmla="*/ 0 h 13613"/>
                <a:gd name="T12" fmla="*/ 15997933 w 7926"/>
                <a:gd name="T13" fmla="*/ 0 h 13613"/>
                <a:gd name="T14" fmla="*/ 17879 w 7926"/>
                <a:gd name="T15" fmla="*/ 1044590 h 13613"/>
                <a:gd name="T16" fmla="*/ 106904829 w 7926"/>
                <a:gd name="T17" fmla="*/ 122488583 h 13613"/>
                <a:gd name="T18" fmla="*/ 17879 w 7926"/>
                <a:gd name="T19" fmla="*/ 244202696 h 13613"/>
                <a:gd name="T20" fmla="*/ 15980054 w 7926"/>
                <a:gd name="T21" fmla="*/ 245229407 h 13613"/>
                <a:gd name="T22" fmla="*/ 138359826 w 7926"/>
                <a:gd name="T23" fmla="*/ 130559400 h 13613"/>
                <a:gd name="T24" fmla="*/ 15997933 w 7926"/>
                <a:gd name="T25" fmla="*/ 0 h 136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26" h="13613" extrusionOk="0">
                  <a:moveTo>
                    <a:pt x="881" y="0"/>
                  </a:moveTo>
                  <a:cubicBezTo>
                    <a:pt x="884" y="0"/>
                    <a:pt x="886" y="0"/>
                    <a:pt x="888" y="0"/>
                  </a:cubicBezTo>
                  <a:cubicBezTo>
                    <a:pt x="891" y="0"/>
                    <a:pt x="893" y="0"/>
                    <a:pt x="896" y="0"/>
                  </a:cubicBezTo>
                  <a:lnTo>
                    <a:pt x="881" y="0"/>
                  </a:ln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rgbClr val="9CABB8"/>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1" name="Google Shape;16186;p70">
              <a:extLst>
                <a:ext uri="{FF2B5EF4-FFF2-40B4-BE49-F238E27FC236}">
                  <a16:creationId xmlns:a16="http://schemas.microsoft.com/office/drawing/2014/main" id="{0249B863-FAC7-04BE-470B-209464CEAD20}"/>
                </a:ext>
              </a:extLst>
            </p:cNvPr>
            <p:cNvSpPr>
              <a:spLocks/>
            </p:cNvSpPr>
            <p:nvPr/>
          </p:nvSpPr>
          <p:spPr bwMode="auto">
            <a:xfrm>
              <a:off x="3379082" y="3881296"/>
              <a:ext cx="228595" cy="228595"/>
            </a:xfrm>
            <a:custGeom>
              <a:avLst/>
              <a:gdLst>
                <a:gd name="T0" fmla="*/ 124056226 w 8720"/>
                <a:gd name="T1" fmla="*/ 8070793 h 8720"/>
                <a:gd name="T2" fmla="*/ 149025956 w 8720"/>
                <a:gd name="T3" fmla="*/ 33040524 h 8720"/>
                <a:gd name="T4" fmla="*/ 149025956 w 8720"/>
                <a:gd name="T5" fmla="*/ 123804011 h 8720"/>
                <a:gd name="T6" fmla="*/ 149025956 w 8720"/>
                <a:gd name="T7" fmla="*/ 124056226 h 8720"/>
                <a:gd name="T8" fmla="*/ 123804011 w 8720"/>
                <a:gd name="T9" fmla="*/ 149025956 h 8720"/>
                <a:gd name="T10" fmla="*/ 33292738 w 8720"/>
                <a:gd name="T11" fmla="*/ 149025956 h 8720"/>
                <a:gd name="T12" fmla="*/ 8070793 w 8720"/>
                <a:gd name="T13" fmla="*/ 124056226 h 8720"/>
                <a:gd name="T14" fmla="*/ 8070793 w 8720"/>
                <a:gd name="T15" fmla="*/ 33040524 h 8720"/>
                <a:gd name="T16" fmla="*/ 33292738 w 8720"/>
                <a:gd name="T17" fmla="*/ 8070793 h 8720"/>
                <a:gd name="T18" fmla="*/ 124056226 w 8720"/>
                <a:gd name="T19" fmla="*/ 8070793 h 8720"/>
                <a:gd name="T20" fmla="*/ 33292738 w 8720"/>
                <a:gd name="T21" fmla="*/ 17879 h 8720"/>
                <a:gd name="T22" fmla="*/ 0 w 8720"/>
                <a:gd name="T23" fmla="*/ 33040524 h 8720"/>
                <a:gd name="T24" fmla="*/ 0 w 8720"/>
                <a:gd name="T25" fmla="*/ 123804011 h 8720"/>
                <a:gd name="T26" fmla="*/ 33292738 w 8720"/>
                <a:gd name="T27" fmla="*/ 157096749 h 8720"/>
                <a:gd name="T28" fmla="*/ 124056226 w 8720"/>
                <a:gd name="T29" fmla="*/ 157096749 h 8720"/>
                <a:gd name="T30" fmla="*/ 157078897 w 8720"/>
                <a:gd name="T31" fmla="*/ 124056226 h 8720"/>
                <a:gd name="T32" fmla="*/ 157078897 w 8720"/>
                <a:gd name="T33" fmla="*/ 33040524 h 8720"/>
                <a:gd name="T34" fmla="*/ 123804011 w 8720"/>
                <a:gd name="T35" fmla="*/ 17879 h 8720"/>
                <a:gd name="T36" fmla="*/ 33292738 w 8720"/>
                <a:gd name="T37" fmla="*/ 17879 h 87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lnTo>
                    <a:pt x="6886" y="448"/>
                  </a:ln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lnTo>
                    <a:pt x="184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2" name="Google Shape;16187;p70">
              <a:extLst>
                <a:ext uri="{FF2B5EF4-FFF2-40B4-BE49-F238E27FC236}">
                  <a16:creationId xmlns:a16="http://schemas.microsoft.com/office/drawing/2014/main" id="{C75F5100-18E7-6B6A-B827-3BB95066A2B9}"/>
                </a:ext>
              </a:extLst>
            </p:cNvPr>
            <p:cNvSpPr>
              <a:spLocks/>
            </p:cNvSpPr>
            <p:nvPr/>
          </p:nvSpPr>
          <p:spPr bwMode="auto">
            <a:xfrm>
              <a:off x="3412768" y="3935430"/>
              <a:ext cx="140408" cy="120274"/>
            </a:xfrm>
            <a:custGeom>
              <a:avLst/>
              <a:gdLst>
                <a:gd name="T0" fmla="*/ 55182572 w 5356"/>
                <a:gd name="T1" fmla="*/ 8052853 h 4588"/>
                <a:gd name="T2" fmla="*/ 88691927 w 5356"/>
                <a:gd name="T3" fmla="*/ 41345315 h 4588"/>
                <a:gd name="T4" fmla="*/ 55398349 w 5356"/>
                <a:gd name="T5" fmla="*/ 74637750 h 4588"/>
                <a:gd name="T6" fmla="*/ 31725995 w 5356"/>
                <a:gd name="T7" fmla="*/ 17943345 h 4588"/>
                <a:gd name="T8" fmla="*/ 55182572 w 5356"/>
                <a:gd name="T9" fmla="*/ 8052853 h 4588"/>
                <a:gd name="T10" fmla="*/ 55398349 w 5356"/>
                <a:gd name="T11" fmla="*/ 0 h 4588"/>
                <a:gd name="T12" fmla="*/ 26015117 w 5356"/>
                <a:gd name="T13" fmla="*/ 70476632 h 4588"/>
                <a:gd name="T14" fmla="*/ 54893918 w 5356"/>
                <a:gd name="T15" fmla="*/ 82636994 h 4588"/>
                <a:gd name="T16" fmla="*/ 96492698 w 5356"/>
                <a:gd name="T17" fmla="*/ 41345315 h 4588"/>
                <a:gd name="T18" fmla="*/ 55398349 w 5356"/>
                <a:gd name="T19" fmla="*/ 0 h 45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43" name="Google Shape;16188;p70">
              <a:extLst>
                <a:ext uri="{FF2B5EF4-FFF2-40B4-BE49-F238E27FC236}">
                  <a16:creationId xmlns:a16="http://schemas.microsoft.com/office/drawing/2014/main" id="{780E2EAD-64E9-957E-A8D2-0532F18979ED}"/>
                </a:ext>
              </a:extLst>
            </p:cNvPr>
            <p:cNvSpPr>
              <a:spLocks/>
            </p:cNvSpPr>
            <p:nvPr/>
          </p:nvSpPr>
          <p:spPr bwMode="auto">
            <a:xfrm>
              <a:off x="3539518" y="3910447"/>
              <a:ext cx="31065" cy="31039"/>
            </a:xfrm>
            <a:custGeom>
              <a:avLst/>
              <a:gdLst>
                <a:gd name="T0" fmla="*/ 10683765 w 1185"/>
                <a:gd name="T1" fmla="*/ 0 h 1184"/>
                <a:gd name="T2" fmla="*/ 17879 w 1185"/>
                <a:gd name="T3" fmla="*/ 10666065 h 1184"/>
                <a:gd name="T4" fmla="*/ 10683765 w 1185"/>
                <a:gd name="T5" fmla="*/ 21331422 h 1184"/>
                <a:gd name="T6" fmla="*/ 21348995 w 1185"/>
                <a:gd name="T7" fmla="*/ 10666065 h 1184"/>
                <a:gd name="T8" fmla="*/ 10683765 w 1185"/>
                <a:gd name="T9" fmla="*/ 0 h 1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grpSp>
        <p:nvGrpSpPr>
          <p:cNvPr id="150533" name="Google Shape;16196;p70">
            <a:extLst>
              <a:ext uri="{FF2B5EF4-FFF2-40B4-BE49-F238E27FC236}">
                <a16:creationId xmlns:a16="http://schemas.microsoft.com/office/drawing/2014/main" id="{CFD1EE69-8FD7-1074-B064-80203F59F5AB}"/>
              </a:ext>
            </a:extLst>
          </p:cNvPr>
          <p:cNvGrpSpPr>
            <a:grpSpLocks/>
          </p:cNvGrpSpPr>
          <p:nvPr/>
        </p:nvGrpSpPr>
        <p:grpSpPr bwMode="auto">
          <a:xfrm>
            <a:off x="4392613" y="2935288"/>
            <a:ext cx="317500" cy="312737"/>
            <a:chOff x="3763184" y="3817357"/>
            <a:chExt cx="363314" cy="356576"/>
          </a:xfrm>
        </p:grpSpPr>
        <p:sp>
          <p:nvSpPr>
            <p:cNvPr id="150534" name="Google Shape;16197;p70">
              <a:hlinkClick r:id="rId4"/>
              <a:extLst>
                <a:ext uri="{FF2B5EF4-FFF2-40B4-BE49-F238E27FC236}">
                  <a16:creationId xmlns:a16="http://schemas.microsoft.com/office/drawing/2014/main" id="{C3B76DEB-2D53-DFE5-BC8F-D005A0EC0B02}"/>
                </a:ext>
              </a:extLst>
            </p:cNvPr>
            <p:cNvSpPr>
              <a:spLocks/>
            </p:cNvSpPr>
            <p:nvPr/>
          </p:nvSpPr>
          <p:spPr bwMode="auto">
            <a:xfrm>
              <a:off x="3763184" y="3817357"/>
              <a:ext cx="356865" cy="356498"/>
            </a:xfrm>
            <a:custGeom>
              <a:avLst/>
              <a:gdLst>
                <a:gd name="T0" fmla="*/ 122758676 w 13613"/>
                <a:gd name="T1" fmla="*/ 0 h 13599"/>
                <a:gd name="T2" fmla="*/ 0 w 13613"/>
                <a:gd name="T3" fmla="*/ 122488613 h 13599"/>
                <a:gd name="T4" fmla="*/ 122758676 w 13613"/>
                <a:gd name="T5" fmla="*/ 244977199 h 13599"/>
                <a:gd name="T6" fmla="*/ 245247259 w 13613"/>
                <a:gd name="T7" fmla="*/ 122488613 h 13599"/>
                <a:gd name="T8" fmla="*/ 122758676 w 13613"/>
                <a:gd name="T9" fmla="*/ 0 h 135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rgbClr val="627789"/>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35" name="Google Shape;16198;p70">
              <a:extLst>
                <a:ext uri="{FF2B5EF4-FFF2-40B4-BE49-F238E27FC236}">
                  <a16:creationId xmlns:a16="http://schemas.microsoft.com/office/drawing/2014/main" id="{961F5E80-F80C-FE7A-195B-29EC0A673703}"/>
                </a:ext>
              </a:extLst>
            </p:cNvPr>
            <p:cNvSpPr>
              <a:spLocks/>
            </p:cNvSpPr>
            <p:nvPr/>
          </p:nvSpPr>
          <p:spPr bwMode="auto">
            <a:xfrm>
              <a:off x="3918324" y="3817357"/>
              <a:ext cx="208173" cy="356576"/>
            </a:xfrm>
            <a:custGeom>
              <a:avLst/>
              <a:gdLst>
                <a:gd name="T0" fmla="*/ 16142203 w 7941"/>
                <a:gd name="T1" fmla="*/ 0 h 13602"/>
                <a:gd name="T2" fmla="*/ 17879 w 7941"/>
                <a:gd name="T3" fmla="*/ 1044588 h 13602"/>
                <a:gd name="T4" fmla="*/ 106633834 w 7941"/>
                <a:gd name="T5" fmla="*/ 122488155 h 13602"/>
                <a:gd name="T6" fmla="*/ 17879 w 7941"/>
                <a:gd name="T7" fmla="*/ 243948920 h 13602"/>
                <a:gd name="T8" fmla="*/ 16375857 w 7941"/>
                <a:gd name="T9" fmla="*/ 245029920 h 13602"/>
                <a:gd name="T10" fmla="*/ 138377398 w 7941"/>
                <a:gd name="T11" fmla="*/ 130558931 h 13602"/>
                <a:gd name="T12" fmla="*/ 16142203 w 7941"/>
                <a:gd name="T13" fmla="*/ 0 h 136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rgbClr val="556C80"/>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36" name="Google Shape;16199;p70">
              <a:extLst>
                <a:ext uri="{FF2B5EF4-FFF2-40B4-BE49-F238E27FC236}">
                  <a16:creationId xmlns:a16="http://schemas.microsoft.com/office/drawing/2014/main" id="{A7B31550-F215-51FD-DEB9-E6F492F9346F}"/>
                </a:ext>
              </a:extLst>
            </p:cNvPr>
            <p:cNvSpPr>
              <a:spLocks/>
            </p:cNvSpPr>
            <p:nvPr/>
          </p:nvSpPr>
          <p:spPr bwMode="auto">
            <a:xfrm>
              <a:off x="3848330" y="3964188"/>
              <a:ext cx="39375" cy="116945"/>
            </a:xfrm>
            <a:custGeom>
              <a:avLst/>
              <a:gdLst>
                <a:gd name="T0" fmla="*/ 1044591 w 1502"/>
                <a:gd name="T1" fmla="*/ 0 h 4461"/>
                <a:gd name="T2" fmla="*/ 0 w 1502"/>
                <a:gd name="T3" fmla="*/ 1044588 h 4461"/>
                <a:gd name="T4" fmla="*/ 0 w 1502"/>
                <a:gd name="T5" fmla="*/ 79322921 h 4461"/>
                <a:gd name="T6" fmla="*/ 1044591 w 1502"/>
                <a:gd name="T7" fmla="*/ 80367509 h 4461"/>
                <a:gd name="T8" fmla="*/ 26015052 w 1502"/>
                <a:gd name="T9" fmla="*/ 80367509 h 4461"/>
                <a:gd name="T10" fmla="*/ 27059617 w 1502"/>
                <a:gd name="T11" fmla="*/ 79322921 h 4461"/>
                <a:gd name="T12" fmla="*/ 27059617 w 1502"/>
                <a:gd name="T13" fmla="*/ 1044588 h 4461"/>
                <a:gd name="T14" fmla="*/ 26015052 w 1502"/>
                <a:gd name="T15" fmla="*/ 0 h 4461"/>
                <a:gd name="T16" fmla="*/ 1044591 w 1502"/>
                <a:gd name="T17" fmla="*/ 0 h 44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37" name="Google Shape;16200;p70">
              <a:extLst>
                <a:ext uri="{FF2B5EF4-FFF2-40B4-BE49-F238E27FC236}">
                  <a16:creationId xmlns:a16="http://schemas.microsoft.com/office/drawing/2014/main" id="{85ABDC74-F115-9A06-9453-8C68AE7CF2F0}"/>
                </a:ext>
              </a:extLst>
            </p:cNvPr>
            <p:cNvSpPr>
              <a:spLocks/>
            </p:cNvSpPr>
            <p:nvPr/>
          </p:nvSpPr>
          <p:spPr bwMode="auto">
            <a:xfrm>
              <a:off x="3832418" y="3894403"/>
              <a:ext cx="55287" cy="47475"/>
            </a:xfrm>
            <a:custGeom>
              <a:avLst/>
              <a:gdLst>
                <a:gd name="T0" fmla="*/ 21762054 w 2109"/>
                <a:gd name="T1" fmla="*/ 0 h 1811"/>
                <a:gd name="T2" fmla="*/ 10412700 w 2109"/>
                <a:gd name="T3" fmla="*/ 4791960 h 1811"/>
                <a:gd name="T4" fmla="*/ 21870635 w 2109"/>
                <a:gd name="T5" fmla="*/ 32607696 h 1811"/>
                <a:gd name="T6" fmla="*/ 37994071 w 2109"/>
                <a:gd name="T7" fmla="*/ 16232046 h 1811"/>
                <a:gd name="T8" fmla="*/ 21762054 w 2109"/>
                <a:gd name="T9" fmla="*/ 0 h 18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sp>
          <p:nvSpPr>
            <p:cNvPr id="150538" name="Google Shape;16201;p70">
              <a:hlinkClick r:id="rId4"/>
              <a:extLst>
                <a:ext uri="{FF2B5EF4-FFF2-40B4-BE49-F238E27FC236}">
                  <a16:creationId xmlns:a16="http://schemas.microsoft.com/office/drawing/2014/main" id="{5B12EE08-FD7B-1E0D-CC32-28AE67FCCC50}"/>
                </a:ext>
              </a:extLst>
            </p:cNvPr>
            <p:cNvSpPr>
              <a:spLocks/>
            </p:cNvSpPr>
            <p:nvPr/>
          </p:nvSpPr>
          <p:spPr bwMode="auto">
            <a:xfrm>
              <a:off x="3925901" y="3964161"/>
              <a:ext cx="124914" cy="117365"/>
            </a:xfrm>
            <a:custGeom>
              <a:avLst/>
              <a:gdLst>
                <a:gd name="T0" fmla="*/ 48930138 w 4765"/>
                <a:gd name="T1" fmla="*/ 17879 h 4477"/>
                <a:gd name="T2" fmla="*/ 48119206 w 4765"/>
                <a:gd name="T3" fmla="*/ 17879 h 4477"/>
                <a:gd name="T4" fmla="*/ 23672003 w 4765"/>
                <a:gd name="T5" fmla="*/ 7818627 h 4477"/>
                <a:gd name="T6" fmla="*/ 23131871 w 4765"/>
                <a:gd name="T7" fmla="*/ 7999380 h 4477"/>
                <a:gd name="T8" fmla="*/ 21852951 w 4765"/>
                <a:gd name="T9" fmla="*/ 6774034 h 4477"/>
                <a:gd name="T10" fmla="*/ 21852951 w 4765"/>
                <a:gd name="T11" fmla="*/ 1063153 h 4477"/>
                <a:gd name="T12" fmla="*/ 20555470 w 4765"/>
                <a:gd name="T13" fmla="*/ 17879 h 4477"/>
                <a:gd name="T14" fmla="*/ 1044585 w 4765"/>
                <a:gd name="T15" fmla="*/ 17879 h 4477"/>
                <a:gd name="T16" fmla="*/ 17879 w 4765"/>
                <a:gd name="T17" fmla="*/ 1063153 h 4477"/>
                <a:gd name="T18" fmla="*/ 17879 w 4765"/>
                <a:gd name="T19" fmla="*/ 79071477 h 4477"/>
                <a:gd name="T20" fmla="*/ 1044585 w 4765"/>
                <a:gd name="T21" fmla="*/ 80386846 h 4477"/>
                <a:gd name="T22" fmla="*/ 25761854 w 4765"/>
                <a:gd name="T23" fmla="*/ 80386846 h 4477"/>
                <a:gd name="T24" fmla="*/ 27059335 w 4765"/>
                <a:gd name="T25" fmla="*/ 79071477 h 4477"/>
                <a:gd name="T26" fmla="*/ 27059335 w 4765"/>
                <a:gd name="T27" fmla="*/ 51507296 h 4477"/>
                <a:gd name="T28" fmla="*/ 42912822 w 4765"/>
                <a:gd name="T29" fmla="*/ 27059750 h 4477"/>
                <a:gd name="T30" fmla="*/ 58531974 w 4765"/>
                <a:gd name="T31" fmla="*/ 51507296 h 4477"/>
                <a:gd name="T32" fmla="*/ 58531974 w 4765"/>
                <a:gd name="T33" fmla="*/ 79341545 h 4477"/>
                <a:gd name="T34" fmla="*/ 59829454 w 4765"/>
                <a:gd name="T35" fmla="*/ 80386846 h 4477"/>
                <a:gd name="T36" fmla="*/ 59829454 w 4765"/>
                <a:gd name="T37" fmla="*/ 80639061 h 4477"/>
                <a:gd name="T38" fmla="*/ 84528190 w 4765"/>
                <a:gd name="T39" fmla="*/ 80639061 h 4477"/>
                <a:gd name="T40" fmla="*/ 85573456 w 4765"/>
                <a:gd name="T41" fmla="*/ 79341545 h 4477"/>
                <a:gd name="T42" fmla="*/ 85573456 w 4765"/>
                <a:gd name="T43" fmla="*/ 42932023 h 4477"/>
                <a:gd name="T44" fmla="*/ 76727527 w 4765"/>
                <a:gd name="T45" fmla="*/ 13800284 h 4477"/>
                <a:gd name="T46" fmla="*/ 48930138 w 4765"/>
                <a:gd name="T47" fmla="*/ 17879 h 447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25" tIns="91425" rIns="91425" bIns="91425" anchor="ct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Table of Contents</a:t>
            </a:r>
            <a:endParaRPr sz="3200"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Nova Flat"/>
                <a:ea typeface="Nova Flat"/>
                <a:cs typeface="Nova Flat"/>
                <a:sym typeface="Nova Flat"/>
              </a:rPr>
              <a:t>Systematic Review</a:t>
            </a:r>
            <a:endParaRPr sz="2000"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Nova Flat"/>
                <a:ea typeface="Nova Flat"/>
                <a:cs typeface="Nova Flat"/>
                <a:sym typeface="Nova Flat"/>
              </a:rPr>
              <a:t>Meta-Analysis</a:t>
            </a:r>
            <a:endParaRPr sz="2000" dirty="0">
              <a:latin typeface="Nova Flat"/>
              <a:ea typeface="Nova Flat"/>
              <a:cs typeface="Nova Flat"/>
              <a:sym typeface="Nova Flat"/>
            </a:endParaRPr>
          </a:p>
        </p:txBody>
      </p:sp>
      <p:sp>
        <p:nvSpPr>
          <p:cNvPr id="871" name="Google Shape;871;p42"/>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accent4">
                    <a:lumMod val="20000"/>
                    <a:lumOff val="80000"/>
                  </a:schemeClr>
                </a:solidFill>
              </a:rPr>
              <a:t>When and How To Conduct Meta-Analysis</a:t>
            </a:r>
            <a:endParaRPr sz="1400" dirty="0">
              <a:solidFill>
                <a:schemeClr val="accent4">
                  <a:lumMod val="20000"/>
                  <a:lumOff val="80000"/>
                </a:schemeClr>
              </a:solidFill>
            </a:endParaRPr>
          </a:p>
        </p:txBody>
      </p:sp>
      <p:sp>
        <p:nvSpPr>
          <p:cNvPr id="872" name="Google Shape;872;p42"/>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accent4">
                    <a:lumMod val="20000"/>
                    <a:lumOff val="80000"/>
                  </a:schemeClr>
                </a:solidFill>
              </a:rPr>
              <a:t>Introduction to Systematic Review and Meta-Analysis</a:t>
            </a:r>
            <a:endParaRPr sz="1400" dirty="0">
              <a:solidFill>
                <a:schemeClr val="accent4">
                  <a:lumMod val="20000"/>
                  <a:lumOff val="80000"/>
                </a:schemeClr>
              </a:solidFill>
            </a:endParaRPr>
          </a:p>
        </p:txBody>
      </p:sp>
      <p:sp>
        <p:nvSpPr>
          <p:cNvPr id="873" name="Google Shape;873;p42"/>
          <p:cNvSpPr txBox="1">
            <a:spLocks noGrp="1"/>
          </p:cNvSpPr>
          <p:nvPr>
            <p:ph type="subTitle" idx="5"/>
          </p:nvPr>
        </p:nvSpPr>
        <p:spPr>
          <a:xfrm>
            <a:off x="4854129" y="3677800"/>
            <a:ext cx="266648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Nova Flat"/>
                <a:ea typeface="Nova Flat"/>
                <a:cs typeface="Nova Flat"/>
                <a:sym typeface="Nova Flat"/>
              </a:rPr>
              <a:t>Advanced Methods</a:t>
            </a:r>
            <a:endParaRPr sz="2000" dirty="0">
              <a:latin typeface="Nova Flat"/>
              <a:ea typeface="Nova Flat"/>
              <a:cs typeface="Nova Flat"/>
              <a:sym typeface="Nova Flat"/>
            </a:endParaRPr>
          </a:p>
        </p:txBody>
      </p:sp>
      <p:sp>
        <p:nvSpPr>
          <p:cNvPr id="874" name="Google Shape;874;p42"/>
          <p:cNvSpPr txBox="1">
            <a:spLocks noGrp="1"/>
          </p:cNvSpPr>
          <p:nvPr>
            <p:ph type="subTitle" idx="6"/>
          </p:nvPr>
        </p:nvSpPr>
        <p:spPr>
          <a:xfrm>
            <a:off x="4757196" y="3989975"/>
            <a:ext cx="2860346"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accent4">
                    <a:lumMod val="20000"/>
                    <a:lumOff val="80000"/>
                  </a:schemeClr>
                </a:solidFill>
              </a:rPr>
              <a:t>Multi-Level, Structural Equation, Network, and Bayesian Method</a:t>
            </a:r>
            <a:endParaRPr sz="1400" dirty="0">
              <a:solidFill>
                <a:schemeClr val="accent4">
                  <a:lumMod val="20000"/>
                  <a:lumOff val="80000"/>
                </a:schemeClr>
              </a:solidFill>
            </a:endParaRPr>
          </a:p>
        </p:txBody>
      </p:sp>
      <p:sp>
        <p:nvSpPr>
          <p:cNvPr id="875" name="Google Shape;875;p42"/>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Nova Flat"/>
                <a:ea typeface="Nova Flat"/>
                <a:cs typeface="Nova Flat"/>
                <a:sym typeface="Nova Flat"/>
              </a:rPr>
              <a:t>Practice with </a:t>
            </a:r>
            <a:r>
              <a:rPr lang="en" sz="2000" b="1" dirty="0">
                <a:solidFill>
                  <a:srgbClr val="0070C0"/>
                </a:solidFill>
                <a:latin typeface="Nova Flat"/>
                <a:ea typeface="Nova Flat"/>
                <a:cs typeface="Nova Flat"/>
                <a:sym typeface="Nova Flat"/>
              </a:rPr>
              <a:t>R</a:t>
            </a:r>
            <a:endParaRPr sz="2000" b="1" dirty="0">
              <a:solidFill>
                <a:srgbClr val="0070C0"/>
              </a:solidFill>
              <a:latin typeface="Nova Flat"/>
              <a:ea typeface="Nova Flat"/>
              <a:cs typeface="Nova Flat"/>
              <a:sym typeface="Nova Flat"/>
            </a:endParaRPr>
          </a:p>
        </p:txBody>
      </p:sp>
      <p:sp>
        <p:nvSpPr>
          <p:cNvPr id="876" name="Google Shape;876;p42"/>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accent4">
                    <a:lumMod val="20000"/>
                    <a:lumOff val="80000"/>
                  </a:schemeClr>
                </a:solidFill>
              </a:rPr>
              <a:t>Hands-on Practice on Doing Meta-Analysis with </a:t>
            </a:r>
            <a:r>
              <a:rPr lang="en" sz="1400" dirty="0">
                <a:solidFill>
                  <a:srgbClr val="0070C0"/>
                </a:solidFill>
              </a:rPr>
              <a:t>R</a:t>
            </a:r>
            <a:endParaRPr sz="1400" dirty="0">
              <a:solidFill>
                <a:srgbClr val="0070C0"/>
              </a:solidFill>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7" y="1959725"/>
            <a:ext cx="4501607"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latin typeface="Nova Flat"/>
                <a:ea typeface="Nova Flat"/>
                <a:cs typeface="Nova Flat"/>
                <a:sym typeface="Nova Flat"/>
              </a:rPr>
              <a:t>Systematic Review</a:t>
            </a:r>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92" name="Google Shape;892;p43"/>
          <p:cNvSpPr txBox="1">
            <a:spLocks noGrp="1"/>
          </p:cNvSpPr>
          <p:nvPr>
            <p:ph type="subTitle" idx="1"/>
          </p:nvPr>
        </p:nvSpPr>
        <p:spPr>
          <a:xfrm>
            <a:off x="3544422" y="2780234"/>
            <a:ext cx="4911728"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4">
                    <a:lumMod val="20000"/>
                    <a:lumOff val="80000"/>
                  </a:schemeClr>
                </a:solidFill>
              </a:rPr>
              <a:t>Introduction to Systematic Review and Meta-Analysis</a:t>
            </a:r>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1574329" y="1658500"/>
            <a:ext cx="5995342" cy="1231500"/>
          </a:xfrm>
          <a:prstGeom prst="rect">
            <a:avLst/>
          </a:prstGeom>
        </p:spPr>
        <p:txBody>
          <a:bodyPr spcFirstLastPara="1" wrap="square" lIns="91425" tIns="91425" rIns="91425" bIns="91425" anchor="ctr" anchorCtr="0">
            <a:noAutofit/>
          </a:bodyPr>
          <a:lstStyle/>
          <a:p>
            <a:pPr marL="6350" indent="0">
              <a:tabLst>
                <a:tab pos="5537200" algn="l"/>
              </a:tabLst>
            </a:pPr>
            <a:r>
              <a:rPr lang="en" sz="1400" dirty="0"/>
              <a:t>“</a:t>
            </a:r>
            <a:r>
              <a:rPr lang="en-US" sz="1400" dirty="0"/>
              <a:t>A systematic review attempts to collate all empirical evidence that fits pre-specified eligibility criteria in order to answer a specific research question.  It  uses explicit, systematic methods that are selected with a view to minimizing bias, thus providing more reliable findings from which conclusions can be drawn and decisions made.</a:t>
            </a:r>
            <a:r>
              <a:rPr lang="en" sz="1400" dirty="0"/>
              <a:t>”</a:t>
            </a:r>
            <a:endParaRPr sz="1400"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4">
            <a:extLst>
              <a:ext uri="{FF2B5EF4-FFF2-40B4-BE49-F238E27FC236}">
                <a16:creationId xmlns:a16="http://schemas.microsoft.com/office/drawing/2014/main" id="{7440B82B-3902-A69E-1F72-B39FFE75EA1D}"/>
              </a:ext>
            </a:extLst>
          </p:cNvPr>
          <p:cNvSpPr txBox="1">
            <a:spLocks/>
          </p:cNvSpPr>
          <p:nvPr/>
        </p:nvSpPr>
        <p:spPr>
          <a:xfrm>
            <a:off x="2514600" y="2863612"/>
            <a:ext cx="4114800" cy="421480"/>
          </a:xfrm>
          <a:prstGeom prst="rect">
            <a:avLst/>
          </a:prstGeom>
          <a:noFill/>
          <a:ln>
            <a:noFill/>
          </a:ln>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Nova Flat"/>
              <a:buNone/>
              <a:defRPr sz="2200" b="0" i="0" u="none" strike="noStrike" cap="none">
                <a:solidFill>
                  <a:schemeClr val="dk1"/>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0" u="none" strike="noStrike" cap="none">
                <a:solidFill>
                  <a:schemeClr val="dk1"/>
                </a:solidFill>
                <a:latin typeface="Crimson Text"/>
                <a:ea typeface="Crimson Text"/>
                <a:cs typeface="Crimson Text"/>
                <a:sym typeface="Crimson Text"/>
              </a:defRPr>
            </a:lvl9pPr>
          </a:lstStyle>
          <a:p>
            <a:r>
              <a:rPr lang="en-US" dirty="0"/>
              <a:t>-Antman 1992, Oxman 1993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2" name="Google Shape;982;p45"/>
          <p:cNvSpPr txBox="1">
            <a:spLocks noGrp="1"/>
          </p:cNvSpPr>
          <p:nvPr>
            <p:ph type="title"/>
          </p:nvPr>
        </p:nvSpPr>
        <p:spPr>
          <a:xfrm>
            <a:off x="621099" y="445934"/>
            <a:ext cx="4181145" cy="10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EBM Pyramid</a:t>
            </a:r>
            <a:endParaRPr dirty="0"/>
          </a:p>
        </p:txBody>
      </p:sp>
      <p:grpSp>
        <p:nvGrpSpPr>
          <p:cNvPr id="983" name="Google Shape;983;p45"/>
          <p:cNvGrpSpPr/>
          <p:nvPr/>
        </p:nvGrpSpPr>
        <p:grpSpPr>
          <a:xfrm>
            <a:off x="6525891" y="1100903"/>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DA0435C4-D4EC-2940-BF94-7FD618A184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215" b="93558" l="1580" r="89955">
                        <a14:foregroundMark x1="32731" y1="11043" x2="32731" y2="11043"/>
                        <a14:foregroundMark x1="7562" y1="8589" x2="7562" y2="8589"/>
                        <a14:foregroundMark x1="3837" y1="5368" x2="3837" y2="5368"/>
                        <a14:foregroundMark x1="1693" y1="5828" x2="1693" y2="5828"/>
                        <a14:foregroundMark x1="8014" y1="20552" x2="8014" y2="20552"/>
                        <a14:foregroundMark x1="39278" y1="36196" x2="39278" y2="36196"/>
                        <a14:foregroundMark x1="31264" y1="31748" x2="31264" y2="31748"/>
                        <a14:foregroundMark x1="33070" y1="32055" x2="33070" y2="32055"/>
                        <a14:foregroundMark x1="25169" y1="51534" x2="25169" y2="51534"/>
                        <a14:foregroundMark x1="17720" y1="79448" x2="17720" y2="79448"/>
                        <a14:foregroundMark x1="19187" y1="75767" x2="19187" y2="75767"/>
                        <a14:foregroundMark x1="19752" y1="80061" x2="19752" y2="80061"/>
                        <a14:foregroundMark x1="19977" y1="86810" x2="19977" y2="86810"/>
                        <a14:foregroundMark x1="23025" y1="84202" x2="23025" y2="84202"/>
                        <a14:foregroundMark x1="23025" y1="82055" x2="23025" y2="82055"/>
                        <a14:foregroundMark x1="23025" y1="79755" x2="23025" y2="79755"/>
                        <a14:foregroundMark x1="22235" y1="77914" x2="22235" y2="77914"/>
                        <a14:foregroundMark x1="19526" y1="85583" x2="19526" y2="85583"/>
                        <a14:foregroundMark x1="15011" y1="84969" x2="15011" y2="84969"/>
                        <a14:foregroundMark x1="38036" y1="17485" x2="38036" y2="17485"/>
                        <a14:foregroundMark x1="13883" y1="85890" x2="13883" y2="85890"/>
                        <a14:foregroundMark x1="24153" y1="47239" x2="24153" y2="47239"/>
                        <a14:foregroundMark x1="14673" y1="33896" x2="14673" y2="33896"/>
                        <a14:foregroundMark x1="54740" y1="93558" x2="54740" y2="93558"/>
                        <a14:foregroundMark x1="14447" y1="30215" x2="14447" y2="30215"/>
                        <a14:foregroundMark x1="20767" y1="9356" x2="20767" y2="9356"/>
                        <a14:foregroundMark x1="17381" y1="34816" x2="17381" y2="34816"/>
                        <a14:foregroundMark x1="16253" y1="26380" x2="16253" y2="26380"/>
                        <a14:foregroundMark x1="19187" y1="30828" x2="19187" y2="30828"/>
                        <a14:foregroundMark x1="15576" y1="29908" x2="15576" y2="29908"/>
                        <a14:foregroundMark x1="4289" y1="34816" x2="4289" y2="34816"/>
                        <a14:foregroundMark x1="4628" y1="31902" x2="4628" y2="31902"/>
                        <a14:foregroundMark x1="3386" y1="30368" x2="3386" y2="30368"/>
                        <a14:foregroundMark x1="3612" y1="29601" x2="3612" y2="29601"/>
                        <a14:foregroundMark x1="14673" y1="29141" x2="14673" y2="29141"/>
                        <a14:foregroundMark x1="31941" y1="36196" x2="31941" y2="36196"/>
                        <a14:foregroundMark x1="31264" y1="35429" x2="31264" y2="35429"/>
                        <a14:foregroundMark x1="31264" y1="35429" x2="31264" y2="35429"/>
                        <a14:foregroundMark x1="26862" y1="35736" x2="26862" y2="35736"/>
                        <a14:foregroundMark x1="26862" y1="35736" x2="26862" y2="35736"/>
                        <a14:foregroundMark x1="26862" y1="35736" x2="26862" y2="35736"/>
                        <a14:foregroundMark x1="26862" y1="35736" x2="26862" y2="35736"/>
                        <a14:foregroundMark x1="26862" y1="35736" x2="26862" y2="35736"/>
                        <a14:foregroundMark x1="18962" y1="36196" x2="18962" y2="36196"/>
                        <a14:foregroundMark x1="33860" y1="26840" x2="33860" y2="26840"/>
                        <a14:foregroundMark x1="34989" y1="28067" x2="34989" y2="28067"/>
                        <a14:foregroundMark x1="16704" y1="28681" x2="16704" y2="28681"/>
                        <a14:foregroundMark x1="13544" y1="27914" x2="13544" y2="27914"/>
                        <a14:foregroundMark x1="10948" y1="28834" x2="10948" y2="28834"/>
                        <a14:foregroundMark x1="27878" y1="29448" x2="27878" y2="29448"/>
                        <a14:foregroundMark x1="30813" y1="7209" x2="30813" y2="7209"/>
                        <a14:foregroundMark x1="49436" y1="87270" x2="49436" y2="87270"/>
                      </a14:backgroundRemoval>
                    </a14:imgEffect>
                  </a14:imgLayer>
                </a14:imgProps>
              </a:ext>
            </a:extLst>
          </a:blip>
          <a:stretch>
            <a:fillRect/>
          </a:stretch>
        </p:blipFill>
        <p:spPr>
          <a:xfrm>
            <a:off x="691806" y="1392920"/>
            <a:ext cx="3853984" cy="3377627"/>
          </a:xfrm>
          <a:prstGeom prst="rect">
            <a:avLst/>
          </a:prstGeom>
        </p:spPr>
      </p:pic>
      <p:pic>
        <p:nvPicPr>
          <p:cNvPr id="7" name="Picture 6">
            <a:extLst>
              <a:ext uri="{FF2B5EF4-FFF2-40B4-BE49-F238E27FC236}">
                <a16:creationId xmlns:a16="http://schemas.microsoft.com/office/drawing/2014/main" id="{626B10AB-E085-21C5-71FB-9DB730F7BF26}"/>
              </a:ext>
            </a:extLst>
          </p:cNvPr>
          <p:cNvPicPr>
            <a:picLocks noChangeAspect="1"/>
          </p:cNvPicPr>
          <p:nvPr/>
        </p:nvPicPr>
        <p:blipFill>
          <a:blip r:embed="rId5"/>
          <a:stretch>
            <a:fillRect/>
          </a:stretch>
        </p:blipFill>
        <p:spPr>
          <a:xfrm>
            <a:off x="3650887" y="1284817"/>
            <a:ext cx="2605689" cy="33776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614948" y="2503525"/>
            <a:ext cx="5914204"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Meta-Analysis</a:t>
            </a:r>
            <a:endParaRPr sz="3600" dirty="0"/>
          </a:p>
        </p:txBody>
      </p:sp>
      <p:sp>
        <p:nvSpPr>
          <p:cNvPr id="1147" name="Google Shape;1147;p50"/>
          <p:cNvSpPr txBox="1">
            <a:spLocks noGrp="1"/>
          </p:cNvSpPr>
          <p:nvPr>
            <p:ph type="subTitle" idx="1"/>
          </p:nvPr>
        </p:nvSpPr>
        <p:spPr>
          <a:xfrm>
            <a:off x="2443950" y="3265461"/>
            <a:ext cx="4256100" cy="26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chemeClr val="accent4">
                    <a:lumMod val="20000"/>
                    <a:lumOff val="80000"/>
                  </a:schemeClr>
                </a:solidFill>
              </a:rPr>
              <a:t>When and How To Conduct Meta-Analysis</a:t>
            </a:r>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Why To Have a Meta-Analysis</a:t>
            </a:r>
            <a:endParaRPr sz="3200" dirty="0"/>
          </a:p>
        </p:txBody>
      </p:sp>
      <p:sp>
        <p:nvSpPr>
          <p:cNvPr id="1005" name="Google Shape;1005;p46"/>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Inconsistency</a:t>
            </a:r>
            <a:endParaRPr dirty="0"/>
          </a:p>
        </p:txBody>
      </p:sp>
      <p:sp>
        <p:nvSpPr>
          <p:cNvPr id="1006" name="Google Shape;1006;p46"/>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lumMod val="20000"/>
                    <a:lumOff val="80000"/>
                  </a:schemeClr>
                </a:solidFill>
              </a:rPr>
              <a:t>Inconsistent results between the previously conducted studies</a:t>
            </a:r>
            <a:endParaRPr dirty="0">
              <a:solidFill>
                <a:schemeClr val="accent4">
                  <a:lumMod val="20000"/>
                  <a:lumOff val="80000"/>
                </a:schemeClr>
              </a:solidFill>
            </a:endParaRPr>
          </a:p>
        </p:txBody>
      </p:sp>
      <p:sp>
        <p:nvSpPr>
          <p:cNvPr id="1007" name="Google Shape;1007;p46"/>
          <p:cNvSpPr txBox="1">
            <a:spLocks noGrp="1"/>
          </p:cNvSpPr>
          <p:nvPr>
            <p:ph type="subTitle" idx="3"/>
          </p:nvPr>
        </p:nvSpPr>
        <p:spPr>
          <a:xfrm>
            <a:off x="4399982" y="2435000"/>
            <a:ext cx="3599414"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Better Presentation</a:t>
            </a:r>
            <a:endParaRPr dirty="0"/>
          </a:p>
        </p:txBody>
      </p:sp>
      <p:sp>
        <p:nvSpPr>
          <p:cNvPr id="1008" name="Google Shape;1008;p46"/>
          <p:cNvSpPr txBox="1">
            <a:spLocks noGrp="1"/>
          </p:cNvSpPr>
          <p:nvPr>
            <p:ph type="subTitle" idx="4"/>
          </p:nvPr>
        </p:nvSpPr>
        <p:spPr>
          <a:xfrm>
            <a:off x="4594235" y="2844125"/>
            <a:ext cx="3210880" cy="97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4">
                    <a:lumMod val="20000"/>
                    <a:lumOff val="80000"/>
                  </a:schemeClr>
                </a:solidFill>
              </a:rPr>
              <a:t>Quantitative data helps to present the result of the study in a more understandable way</a:t>
            </a:r>
            <a:endParaRPr dirty="0">
              <a:solidFill>
                <a:schemeClr val="accent4">
                  <a:lumMod val="20000"/>
                  <a:lumOff val="80000"/>
                </a:schemeClr>
              </a:solidFill>
            </a:endParaRPr>
          </a:p>
        </p:txBody>
      </p:sp>
      <p:grpSp>
        <p:nvGrpSpPr>
          <p:cNvPr id="1009" name="Google Shape;1009;p46"/>
          <p:cNvGrpSpPr/>
          <p:nvPr/>
        </p:nvGrpSpPr>
        <p:grpSpPr>
          <a:xfrm>
            <a:off x="5997621" y="1862039"/>
            <a:ext cx="403979" cy="406133"/>
            <a:chOff x="-33286325" y="3944800"/>
            <a:chExt cx="291450" cy="293025"/>
          </a:xfrm>
        </p:grpSpPr>
        <p:sp>
          <p:nvSpPr>
            <p:cNvPr id="1010" name="Google Shape;1010;p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6"/>
          <p:cNvGrpSpPr/>
          <p:nvPr/>
        </p:nvGrpSpPr>
        <p:grpSpPr>
          <a:xfrm>
            <a:off x="2754406" y="1863143"/>
            <a:ext cx="379930" cy="403950"/>
            <a:chOff x="-34755225" y="3202075"/>
            <a:chExt cx="274100" cy="291450"/>
          </a:xfrm>
        </p:grpSpPr>
        <p:sp>
          <p:nvSpPr>
            <p:cNvPr id="1015" name="Google Shape;1015;p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844</TotalTime>
  <Words>1315</Words>
  <Application>Microsoft Macintosh PowerPoint</Application>
  <PresentationFormat>On-screen Show (16:9)</PresentationFormat>
  <Paragraphs>242</Paragraphs>
  <Slides>36</Slides>
  <Notes>23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36</vt:i4>
      </vt:variant>
    </vt:vector>
  </HeadingPairs>
  <TitlesOfParts>
    <vt:vector size="53" baseType="lpstr">
      <vt:lpstr>Overpass Mono</vt:lpstr>
      <vt:lpstr>Anaheim</vt:lpstr>
      <vt:lpstr>Proxima Nova Semibold</vt:lpstr>
      <vt:lpstr>Barlow Medium</vt:lpstr>
      <vt:lpstr>Arial</vt:lpstr>
      <vt:lpstr>Crimson Text</vt:lpstr>
      <vt:lpstr>Nova Flat</vt:lpstr>
      <vt:lpstr>Lalezar</vt:lpstr>
      <vt:lpstr>Proxima Nova</vt:lpstr>
      <vt:lpstr>Arvo</vt:lpstr>
      <vt:lpstr>Vidaloka</vt:lpstr>
      <vt:lpstr>SF Pro Text</vt:lpstr>
      <vt:lpstr>Barlow</vt:lpstr>
      <vt:lpstr>Menlo</vt:lpstr>
      <vt:lpstr>Wingdings</vt:lpstr>
      <vt:lpstr>Computer &amp; Information Sciences Major for College by Slidesgo</vt:lpstr>
      <vt:lpstr>Slidesgo Final Pages</vt:lpstr>
      <vt:lpstr>Meta-Analysis with R</vt:lpstr>
      <vt:lpstr>Contents of This Presentation</vt:lpstr>
      <vt:lpstr>Contact Me</vt:lpstr>
      <vt:lpstr>Table of Contents</vt:lpstr>
      <vt:lpstr>Systematic Review</vt:lpstr>
      <vt:lpstr>PowerPoint Presentation</vt:lpstr>
      <vt:lpstr>The EBM Pyramid</vt:lpstr>
      <vt:lpstr>Meta-Analysis</vt:lpstr>
      <vt:lpstr>Why To Have a Meta-Analysis</vt:lpstr>
      <vt:lpstr>PowerPoint Presentation</vt:lpstr>
      <vt:lpstr>PowerPoint Presentation</vt:lpstr>
      <vt:lpstr>What is General Idea Behind Meta-Analysis? </vt:lpstr>
      <vt:lpstr>Effect Size</vt:lpstr>
      <vt:lpstr>Types of Effect Sizes</vt:lpstr>
      <vt:lpstr>Brief Insight on Calculation of Effect sizes</vt:lpstr>
      <vt:lpstr>Types of Meta-Analysis</vt:lpstr>
      <vt:lpstr>Questions</vt:lpstr>
      <vt:lpstr>Whoa!</vt:lpstr>
      <vt:lpstr>Practice with R</vt:lpstr>
      <vt:lpstr>Four Sample Analyses</vt:lpstr>
      <vt:lpstr>Usual Packages for the Meta-Analysis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Methods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Meta-Analysis with R</dc:title>
  <cp:lastModifiedBy>Alireza Soltani</cp:lastModifiedBy>
  <cp:revision>5</cp:revision>
  <dcterms:modified xsi:type="dcterms:W3CDTF">2023-03-17T00:51:16Z</dcterms:modified>
</cp:coreProperties>
</file>